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656" r:id="rId2"/>
    <p:sldId id="657" r:id="rId3"/>
    <p:sldId id="658" r:id="rId4"/>
  </p:sldIdLst>
  <p:sldSz cx="6858000" cy="9906000" type="A4"/>
  <p:notesSz cx="6858000" cy="9144000"/>
  <p:defaultTex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marL="0" marR="0" indent="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1pPr>
    <a:lvl2pPr marL="0" marR="0" indent="50373"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2pPr>
    <a:lvl3pPr marL="0" marR="0" indent="10074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3pPr>
    <a:lvl4pPr marL="0" marR="0" indent="15112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4pPr>
    <a:lvl5pPr marL="0" marR="0" indent="20149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5pPr>
    <a:lvl6pPr marL="0" marR="0" indent="25186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6pPr>
    <a:lvl7pPr marL="0" marR="0" indent="302241"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7pPr>
    <a:lvl8pPr marL="0" marR="0" indent="35261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8pPr>
    <a:lvl9pPr marL="0" marR="0" indent="402988"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7354"/>
    <a:srgbClr val="F29E38"/>
    <a:srgbClr val="D98F89"/>
    <a:srgbClr val="40B894"/>
    <a:srgbClr val="24CAF8"/>
    <a:srgbClr val="595959"/>
    <a:srgbClr val="269AD2"/>
    <a:srgbClr val="3D3C7D"/>
    <a:srgbClr val="7F58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autoAdjust="0"/>
    <p:restoredTop sz="94699"/>
  </p:normalViewPr>
  <p:slideViewPr>
    <p:cSldViewPr snapToGrid="0" snapToObjects="1">
      <p:cViewPr varScale="1">
        <p:scale>
          <a:sx n="72" d="100"/>
          <a:sy n="72" d="100"/>
        </p:scale>
        <p:origin x="3030" y="11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724D3B-5934-F349-BEE3-9C25994C2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D0CC30-973F-B045-AE0E-65FB9F6285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D9F1E-35BD-2641-9EDA-BEE2ACC4FCDE}" type="datetimeFigureOut">
              <a:rPr lang="en-US" smtClean="0"/>
              <a:t>7/11/2023</a:t>
            </a:fld>
            <a:endParaRPr lang="en-US" dirty="0"/>
          </a:p>
        </p:txBody>
      </p:sp>
      <p:sp>
        <p:nvSpPr>
          <p:cNvPr id="4" name="Footer Placeholder 3">
            <a:extLst>
              <a:ext uri="{FF2B5EF4-FFF2-40B4-BE49-F238E27FC236}">
                <a16:creationId xmlns:a16="http://schemas.microsoft.com/office/drawing/2014/main" id="{FA6E20C5-2B37-794C-87FB-74EC7B2D32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ADEE11-6749-A549-9F68-826C2E489F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4C8E44-4998-3F4A-BAAC-3C54DDD49189}" type="slidenum">
              <a:rPr lang="en-US" smtClean="0"/>
              <a:t>‹Nr.›</a:t>
            </a:fld>
            <a:endParaRPr lang="en-US" dirty="0"/>
          </a:p>
        </p:txBody>
      </p:sp>
    </p:spTree>
    <p:extLst>
      <p:ext uri="{BB962C8B-B14F-4D97-AF65-F5344CB8AC3E}">
        <p14:creationId xmlns:p14="http://schemas.microsoft.com/office/powerpoint/2010/main" val="42428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2241550" y="685800"/>
            <a:ext cx="2374900" cy="3429000"/>
          </a:xfrm>
          <a:prstGeom prst="rect">
            <a:avLst/>
          </a:prstGeom>
        </p:spPr>
        <p:txBody>
          <a:bodyPr/>
          <a:lstStyle/>
          <a:p>
            <a:endParaRPr dirty="0"/>
          </a:p>
        </p:txBody>
      </p:sp>
      <p:sp>
        <p:nvSpPr>
          <p:cNvPr id="801" name="Shape 8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0747" latinLnBrk="0">
      <a:lnSpc>
        <a:spcPct val="117999"/>
      </a:lnSpc>
      <a:defRPr sz="485">
        <a:latin typeface="Helvetica 63 Medium Extended"/>
        <a:ea typeface="Helvetica 63 Medium Extended"/>
        <a:cs typeface="Helvetica 63 Medium Extended"/>
        <a:sym typeface="Helvetica Neue"/>
      </a:defRPr>
    </a:lvl1pPr>
    <a:lvl2pPr indent="50373" defTabSz="100747" latinLnBrk="0">
      <a:lnSpc>
        <a:spcPct val="117999"/>
      </a:lnSpc>
      <a:defRPr sz="485">
        <a:latin typeface="Helvetica 63 Medium Extended"/>
        <a:ea typeface="Helvetica 63 Medium Extended"/>
        <a:cs typeface="Helvetica 63 Medium Extended"/>
        <a:sym typeface="Helvetica Neue"/>
      </a:defRPr>
    </a:lvl2pPr>
    <a:lvl3pPr indent="100747" defTabSz="100747" latinLnBrk="0">
      <a:lnSpc>
        <a:spcPct val="117999"/>
      </a:lnSpc>
      <a:defRPr sz="485">
        <a:latin typeface="Helvetica 63 Medium Extended"/>
        <a:ea typeface="Helvetica 63 Medium Extended"/>
        <a:cs typeface="Helvetica 63 Medium Extended"/>
        <a:sym typeface="Helvetica Neue"/>
      </a:defRPr>
    </a:lvl3pPr>
    <a:lvl4pPr indent="151120" defTabSz="100747" latinLnBrk="0">
      <a:lnSpc>
        <a:spcPct val="117999"/>
      </a:lnSpc>
      <a:defRPr sz="485">
        <a:latin typeface="Helvetica 63 Medium Extended"/>
        <a:ea typeface="Helvetica 63 Medium Extended"/>
        <a:cs typeface="Helvetica 63 Medium Extended"/>
        <a:sym typeface="Helvetica Neue"/>
      </a:defRPr>
    </a:lvl4pPr>
    <a:lvl5pPr indent="201494" defTabSz="100747" latinLnBrk="0">
      <a:lnSpc>
        <a:spcPct val="117999"/>
      </a:lnSpc>
      <a:defRPr sz="485">
        <a:latin typeface="Helvetica 63 Medium Extended"/>
        <a:ea typeface="Helvetica 63 Medium Extended"/>
        <a:cs typeface="Helvetica 63 Medium Extended"/>
        <a:sym typeface="Helvetica Neue"/>
      </a:defRPr>
    </a:lvl5pPr>
    <a:lvl6pPr indent="251867" defTabSz="100747" latinLnBrk="0">
      <a:lnSpc>
        <a:spcPct val="117999"/>
      </a:lnSpc>
      <a:defRPr sz="485">
        <a:latin typeface="Helvetica 63 Medium Extended"/>
        <a:ea typeface="Helvetica 63 Medium Extended"/>
        <a:cs typeface="Helvetica 63 Medium Extended"/>
        <a:sym typeface="Helvetica Neue"/>
      </a:defRPr>
    </a:lvl6pPr>
    <a:lvl7pPr indent="302241" defTabSz="100747" latinLnBrk="0">
      <a:lnSpc>
        <a:spcPct val="117999"/>
      </a:lnSpc>
      <a:defRPr sz="485">
        <a:latin typeface="Helvetica 63 Medium Extended"/>
        <a:ea typeface="Helvetica 63 Medium Extended"/>
        <a:cs typeface="Helvetica 63 Medium Extended"/>
        <a:sym typeface="Helvetica Neue"/>
      </a:defRPr>
    </a:lvl7pPr>
    <a:lvl8pPr indent="352614" defTabSz="100747" latinLnBrk="0">
      <a:lnSpc>
        <a:spcPct val="117999"/>
      </a:lnSpc>
      <a:defRPr sz="485">
        <a:latin typeface="Helvetica 63 Medium Extended"/>
        <a:ea typeface="Helvetica 63 Medium Extended"/>
        <a:cs typeface="Helvetica 63 Medium Extended"/>
        <a:sym typeface="Helvetica Neue"/>
      </a:defRPr>
    </a:lvl8pPr>
    <a:lvl9pPr indent="402988" defTabSz="100747" latinLnBrk="0">
      <a:lnSpc>
        <a:spcPct val="117999"/>
      </a:lnSpc>
      <a:defRPr sz="485">
        <a:latin typeface="Helvetica 63 Medium Extended"/>
        <a:ea typeface="Helvetica 63 Medium Extended"/>
        <a:cs typeface="Helvetica 63 Medium Extended"/>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BA0222-7564-0041-BA70-C56EDA33A95A}"/>
              </a:ext>
            </a:extLst>
          </p:cNvPr>
          <p:cNvGrpSpPr/>
          <p:nvPr userDrawn="1"/>
        </p:nvGrpSpPr>
        <p:grpSpPr>
          <a:xfrm rot="5400000">
            <a:off x="-1524002" y="1533101"/>
            <a:ext cx="9906002" cy="6858000"/>
            <a:chOff x="-3" y="-1544"/>
            <a:chExt cx="12192003" cy="6859544"/>
          </a:xfrm>
        </p:grpSpPr>
        <p:sp>
          <p:nvSpPr>
            <p:cNvPr id="7" name="Rectangle 6">
              <a:extLst>
                <a:ext uri="{FF2B5EF4-FFF2-40B4-BE49-F238E27FC236}">
                  <a16:creationId xmlns:a16="http://schemas.microsoft.com/office/drawing/2014/main" id="{3794BA52-A4D7-E14C-AE41-5352F609E000}"/>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3D64B6F2-059B-9049-A8E2-011D62299CE0}"/>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E0697C0B-7B8F-424A-AD8E-F836461F4F47}"/>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64470DC2-8F40-D54E-8B10-623204F0042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2">
            <a:extLst>
              <a:ext uri="{FF2B5EF4-FFF2-40B4-BE49-F238E27FC236}">
                <a16:creationId xmlns:a16="http://schemas.microsoft.com/office/drawing/2014/main" id="{D33CCD82-CFBF-1D46-B830-B38A1F085A69}"/>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26" name="Text Placeholder 32">
            <a:extLst>
              <a:ext uri="{FF2B5EF4-FFF2-40B4-BE49-F238E27FC236}">
                <a16:creationId xmlns:a16="http://schemas.microsoft.com/office/drawing/2014/main" id="{AFCF0955-44BB-C947-97AA-8F87E1A5B683}"/>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7" name="Text Placeholder 32">
            <a:extLst>
              <a:ext uri="{FF2B5EF4-FFF2-40B4-BE49-F238E27FC236}">
                <a16:creationId xmlns:a16="http://schemas.microsoft.com/office/drawing/2014/main" id="{9FBA54E5-88DE-3B43-9EF0-3F6F62F825CA}"/>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8" name="Text Placeholder 32">
            <a:extLst>
              <a:ext uri="{FF2B5EF4-FFF2-40B4-BE49-F238E27FC236}">
                <a16:creationId xmlns:a16="http://schemas.microsoft.com/office/drawing/2014/main" id="{7E384DC6-F982-FD4C-8C58-09C724523927}"/>
              </a:ext>
            </a:extLst>
          </p:cNvPr>
          <p:cNvSpPr>
            <a:spLocks noGrp="1"/>
          </p:cNvSpPr>
          <p:nvPr>
            <p:ph type="body" sz="quarter" idx="60" hasCustomPrompt="1"/>
          </p:nvPr>
        </p:nvSpPr>
        <p:spPr>
          <a:xfrm>
            <a:off x="860496" y="4962100"/>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2" name="Text">
            <a:extLst>
              <a:ext uri="{FF2B5EF4-FFF2-40B4-BE49-F238E27FC236}">
                <a16:creationId xmlns:a16="http://schemas.microsoft.com/office/drawing/2014/main" id="{73613D30-3235-E447-A7D0-F54C19B8F994}"/>
              </a:ext>
            </a:extLst>
          </p:cNvPr>
          <p:cNvSpPr txBox="1"/>
          <p:nvPr userDrawn="1"/>
        </p:nvSpPr>
        <p:spPr>
          <a:xfrm>
            <a:off x="6367951" y="9467418"/>
            <a:ext cx="330826" cy="136575"/>
          </a:xfrm>
          <a:prstGeom prst="rect">
            <a:avLst/>
          </a:prstGeom>
          <a:ln w="12700">
            <a:miter lim="400000"/>
          </a:ln>
          <a:extLst>
            <a:ext uri="{C572A759-6A51-4108-AA02-DFA0A04FC94B}">
              <ma14:wrappingTextBoxFlag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23" name="Group 22">
            <a:extLst>
              <a:ext uri="{FF2B5EF4-FFF2-40B4-BE49-F238E27FC236}">
                <a16:creationId xmlns:a16="http://schemas.microsoft.com/office/drawing/2014/main" id="{E001F318-6EA1-B641-B540-9E37B4B45BFC}"/>
              </a:ext>
            </a:extLst>
          </p:cNvPr>
          <p:cNvGrpSpPr/>
          <p:nvPr userDrawn="1"/>
        </p:nvGrpSpPr>
        <p:grpSpPr>
          <a:xfrm rot="16200000">
            <a:off x="5556364" y="8423622"/>
            <a:ext cx="1724785" cy="276514"/>
            <a:chOff x="296428" y="6035883"/>
            <a:chExt cx="3143755" cy="504000"/>
          </a:xfrm>
        </p:grpSpPr>
        <p:pic>
          <p:nvPicPr>
            <p:cNvPr id="24" name="Picture 23" descr="A picture containing text&#10;&#10;Description automatically generated">
              <a:extLst>
                <a:ext uri="{FF2B5EF4-FFF2-40B4-BE49-F238E27FC236}">
                  <a16:creationId xmlns:a16="http://schemas.microsoft.com/office/drawing/2014/main" id="{22D83C19-CF86-4340-B4B7-74AD6EF797F8}"/>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5A8AF5D1-6399-7D4F-B817-A0383D3D11F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extLst>
      <p:ext uri="{BB962C8B-B14F-4D97-AF65-F5344CB8AC3E}">
        <p14:creationId xmlns:p14="http://schemas.microsoft.com/office/powerpoint/2010/main" val="20018017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64" name="Freeform 63">
            <a:extLst>
              <a:ext uri="{FF2B5EF4-FFF2-40B4-BE49-F238E27FC236}">
                <a16:creationId xmlns:a16="http://schemas.microsoft.com/office/drawing/2014/main" id="{F776CD68-C2A4-E445-AEFE-BC8D8A14FEAC}"/>
              </a:ext>
            </a:extLst>
          </p:cNvPr>
          <p:cNvSpPr/>
          <p:nvPr userDrawn="1"/>
        </p:nvSpPr>
        <p:spPr>
          <a:xfrm rot="10800000">
            <a:off x="2688756" y="13823"/>
            <a:ext cx="4169244" cy="3512984"/>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 Placeholder 32">
            <a:extLst>
              <a:ext uri="{FF2B5EF4-FFF2-40B4-BE49-F238E27FC236}">
                <a16:creationId xmlns:a16="http://schemas.microsoft.com/office/drawing/2014/main" id="{33BEE4FE-5CD2-784A-A8B4-90605CB4CFCA}"/>
              </a:ext>
            </a:extLst>
          </p:cNvPr>
          <p:cNvSpPr>
            <a:spLocks noGrp="1"/>
          </p:cNvSpPr>
          <p:nvPr userDrawn="1">
            <p:ph type="body" sz="quarter" idx="58" hasCustomPrompt="1"/>
          </p:nvPr>
        </p:nvSpPr>
        <p:spPr>
          <a:xfrm>
            <a:off x="886927" y="36452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IS YOUR PRODUCT OR SERVICE INNOVATIVE? WHAT GAP IN THE MARKETPLACE DOES IT FILL?</a:t>
            </a:r>
          </a:p>
        </p:txBody>
      </p:sp>
      <p:sp>
        <p:nvSpPr>
          <p:cNvPr id="9" name="Text Placeholder 32">
            <a:extLst>
              <a:ext uri="{FF2B5EF4-FFF2-40B4-BE49-F238E27FC236}">
                <a16:creationId xmlns:a16="http://schemas.microsoft.com/office/drawing/2014/main" id="{FBB76269-F012-7041-9A14-485785E4C4EA}"/>
              </a:ext>
            </a:extLst>
          </p:cNvPr>
          <p:cNvSpPr>
            <a:spLocks noGrp="1"/>
          </p:cNvSpPr>
          <p:nvPr userDrawn="1">
            <p:ph type="body" sz="quarter" idx="32" hasCustomPrompt="1"/>
          </p:nvPr>
        </p:nvSpPr>
        <p:spPr>
          <a:xfrm>
            <a:off x="904240" y="4155580"/>
            <a:ext cx="5412847" cy="2570340"/>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4" name="Text Placeholder 32">
            <a:extLst>
              <a:ext uri="{FF2B5EF4-FFF2-40B4-BE49-F238E27FC236}">
                <a16:creationId xmlns:a16="http://schemas.microsoft.com/office/drawing/2014/main" id="{324CF796-76F4-5948-BFCB-54C8B185A452}"/>
              </a:ext>
            </a:extLst>
          </p:cNvPr>
          <p:cNvSpPr>
            <a:spLocks noGrp="1"/>
          </p:cNvSpPr>
          <p:nvPr userDrawn="1">
            <p:ph type="body" sz="quarter" idx="59" hasCustomPrompt="1"/>
          </p:nvPr>
        </p:nvSpPr>
        <p:spPr>
          <a:xfrm>
            <a:off x="3028343" y="762000"/>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15" name="Text Placeholder 32">
            <a:extLst>
              <a:ext uri="{FF2B5EF4-FFF2-40B4-BE49-F238E27FC236}">
                <a16:creationId xmlns:a16="http://schemas.microsoft.com/office/drawing/2014/main" id="{5F5884D1-DF59-0843-9DF4-2EAB3C8539B7}"/>
              </a:ext>
            </a:extLst>
          </p:cNvPr>
          <p:cNvSpPr>
            <a:spLocks noGrp="1"/>
          </p:cNvSpPr>
          <p:nvPr>
            <p:ph type="body" sz="quarter" idx="60" hasCustomPrompt="1"/>
          </p:nvPr>
        </p:nvSpPr>
        <p:spPr>
          <a:xfrm rot="10800000">
            <a:off x="3629138" y="-184166"/>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16" name="Text Placeholder 32">
            <a:extLst>
              <a:ext uri="{FF2B5EF4-FFF2-40B4-BE49-F238E27FC236}">
                <a16:creationId xmlns:a16="http://schemas.microsoft.com/office/drawing/2014/main" id="{72D49D78-4382-FC42-9369-5633B2C84812}"/>
              </a:ext>
            </a:extLst>
          </p:cNvPr>
          <p:cNvSpPr>
            <a:spLocks noGrp="1"/>
          </p:cNvSpPr>
          <p:nvPr>
            <p:ph type="body" sz="quarter" idx="61" hasCustomPrompt="1"/>
          </p:nvPr>
        </p:nvSpPr>
        <p:spPr>
          <a:xfrm>
            <a:off x="3020576" y="1865067"/>
            <a:ext cx="370044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17" name="Text Placeholder 32">
            <a:extLst>
              <a:ext uri="{FF2B5EF4-FFF2-40B4-BE49-F238E27FC236}">
                <a16:creationId xmlns:a16="http://schemas.microsoft.com/office/drawing/2014/main" id="{9BF8E23D-8913-7B48-9B76-2078F6270D81}"/>
              </a:ext>
            </a:extLst>
          </p:cNvPr>
          <p:cNvSpPr>
            <a:spLocks noGrp="1"/>
          </p:cNvSpPr>
          <p:nvPr userDrawn="1">
            <p:ph type="body" sz="quarter" idx="62" hasCustomPrompt="1"/>
          </p:nvPr>
        </p:nvSpPr>
        <p:spPr>
          <a:xfrm>
            <a:off x="905402" y="71068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WHERE DID YOU SOURCE THE MAIN SUPPORT AND RESOURCES </a:t>
            </a:r>
          </a:p>
          <a:p>
            <a:pPr lvl="0"/>
            <a:r>
              <a:rPr lang="en-GB" dirty="0"/>
              <a:t>(EG GRANTS AND OTHER SUPPORT)?</a:t>
            </a:r>
          </a:p>
        </p:txBody>
      </p:sp>
      <p:sp>
        <p:nvSpPr>
          <p:cNvPr id="18" name="Text Placeholder 32">
            <a:extLst>
              <a:ext uri="{FF2B5EF4-FFF2-40B4-BE49-F238E27FC236}">
                <a16:creationId xmlns:a16="http://schemas.microsoft.com/office/drawing/2014/main" id="{A8D20962-2E3C-3D4F-BCDF-984AC3186544}"/>
              </a:ext>
            </a:extLst>
          </p:cNvPr>
          <p:cNvSpPr>
            <a:spLocks noGrp="1"/>
          </p:cNvSpPr>
          <p:nvPr userDrawn="1">
            <p:ph type="body" sz="quarter" idx="63" hasCustomPrompt="1"/>
          </p:nvPr>
        </p:nvSpPr>
        <p:spPr>
          <a:xfrm>
            <a:off x="922715" y="7617180"/>
            <a:ext cx="5412847" cy="1526820"/>
          </a:xfrm>
          <a:prstGeom prst="rect">
            <a:avLst/>
          </a:prstGeom>
        </p:spPr>
        <p:txBody>
          <a:bodyPr numCol="1" spcCol="288000" anchor="t">
            <a:noAutofit/>
          </a:bodyPr>
          <a:lstStyle>
            <a:lvl1pPr marL="171450" indent="-171450" algn="just">
              <a:lnSpc>
                <a:spcPct val="100000"/>
              </a:lnSpc>
              <a:spcBef>
                <a:spcPts val="0"/>
              </a:spcBef>
              <a:buClr>
                <a:srgbClr val="40B894"/>
              </a:buClr>
              <a:buFont typeface="Arial" panose="020B0604020202020204" pitchFamily="34" charset="0"/>
              <a:buChar char="•"/>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5" name="Freeform 84">
            <a:extLst>
              <a:ext uri="{FF2B5EF4-FFF2-40B4-BE49-F238E27FC236}">
                <a16:creationId xmlns:a16="http://schemas.microsoft.com/office/drawing/2014/main" id="{BFD06CE0-CF76-8445-A4B3-8C8E5515C017}"/>
              </a:ext>
            </a:extLst>
          </p:cNvPr>
          <p:cNvSpPr/>
          <p:nvPr userDrawn="1"/>
        </p:nvSpPr>
        <p:spPr>
          <a:xfrm rot="10800000">
            <a:off x="0" y="1517887"/>
            <a:ext cx="3983218" cy="1632229"/>
          </a:xfrm>
          <a:custGeom>
            <a:avLst/>
            <a:gdLst>
              <a:gd name="connsiteX0" fmla="*/ 4284486 w 4284486"/>
              <a:gd name="connsiteY0" fmla="*/ 1632229 h 1632229"/>
              <a:gd name="connsiteX1" fmla="*/ 4284485 w 4284486"/>
              <a:gd name="connsiteY1" fmla="*/ 1632229 h 1632229"/>
              <a:gd name="connsiteX2" fmla="*/ 4284485 w 4284486"/>
              <a:gd name="connsiteY2" fmla="*/ 208505 h 1632229"/>
              <a:gd name="connsiteX3" fmla="*/ 260907 w 4284486"/>
              <a:gd name="connsiteY3" fmla="*/ 1149827 h 1632229"/>
              <a:gd name="connsiteX4" fmla="*/ 0 w 4284486"/>
              <a:gd name="connsiteY4" fmla="*/ 361066 h 1632229"/>
              <a:gd name="connsiteX5" fmla="*/ 4284486 w 4284486"/>
              <a:gd name="connsiteY5" fmla="*/ 0 h 16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4486" h="1632229">
                <a:moveTo>
                  <a:pt x="4284486" y="1632229"/>
                </a:moveTo>
                <a:lnTo>
                  <a:pt x="4284485" y="1632229"/>
                </a:lnTo>
                <a:lnTo>
                  <a:pt x="4284485" y="208505"/>
                </a:lnTo>
                <a:lnTo>
                  <a:pt x="260907" y="1149827"/>
                </a:lnTo>
                <a:lnTo>
                  <a:pt x="0" y="361066"/>
                </a:lnTo>
                <a:lnTo>
                  <a:pt x="4284486"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sp>
        <p:nvSpPr>
          <p:cNvPr id="88" name="Picture Placeholder 87">
            <a:extLst>
              <a:ext uri="{FF2B5EF4-FFF2-40B4-BE49-F238E27FC236}">
                <a16:creationId xmlns:a16="http://schemas.microsoft.com/office/drawing/2014/main" id="{A37C3BD1-EF6C-0149-AC38-E0E18E643F0C}"/>
              </a:ext>
            </a:extLst>
          </p:cNvPr>
          <p:cNvSpPr>
            <a:spLocks noGrp="1"/>
          </p:cNvSpPr>
          <p:nvPr>
            <p:ph type="pic" sz="quarter" idx="64"/>
          </p:nvPr>
        </p:nvSpPr>
        <p:spPr>
          <a:xfrm>
            <a:off x="-26015" y="21515"/>
            <a:ext cx="3731267" cy="2996804"/>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chemeClr val="bg1">
              <a:lumMod val="75000"/>
            </a:schemeClr>
          </a:solidFill>
        </p:spPr>
        <p:txBody>
          <a:bodyPr wrap="square">
            <a:noAutofit/>
          </a:bodyPr>
          <a:lstStyle/>
          <a:p>
            <a:endParaRPr lang="en-US" dirty="0"/>
          </a:p>
        </p:txBody>
      </p:sp>
    </p:spTree>
    <p:extLst>
      <p:ext uri="{BB962C8B-B14F-4D97-AF65-F5344CB8AC3E}">
        <p14:creationId xmlns:p14="http://schemas.microsoft.com/office/powerpoint/2010/main" val="13145156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6" name="Graphic 4">
            <a:extLst>
              <a:ext uri="{FF2B5EF4-FFF2-40B4-BE49-F238E27FC236}">
                <a16:creationId xmlns:a16="http://schemas.microsoft.com/office/drawing/2014/main" id="{165EB48F-B1F8-CE4C-A3F9-24E697F4CB2D}"/>
              </a:ext>
            </a:extLst>
          </p:cNvPr>
          <p:cNvSpPr/>
          <p:nvPr/>
        </p:nvSpPr>
        <p:spPr>
          <a:xfrm rot="5400000" flipH="1">
            <a:off x="-1633915" y="1632954"/>
            <a:ext cx="6052932" cy="2787024"/>
          </a:xfrm>
          <a:custGeom>
            <a:avLst/>
            <a:gdLst>
              <a:gd name="connsiteX0" fmla="*/ 201018 w 857755"/>
              <a:gd name="connsiteY0" fmla="*/ 169930 h 760575"/>
              <a:gd name="connsiteX1" fmla="*/ 0 w 857755"/>
              <a:gd name="connsiteY1" fmla="*/ 760575 h 760575"/>
              <a:gd name="connsiteX2" fmla="*/ 586226 w 857755"/>
              <a:gd name="connsiteY2" fmla="*/ 760575 h 760575"/>
              <a:gd name="connsiteX3" fmla="*/ 857756 w 857755"/>
              <a:gd name="connsiteY3" fmla="*/ 760342 h 760575"/>
              <a:gd name="connsiteX4" fmla="*/ 857756 w 857755"/>
              <a:gd name="connsiteY4" fmla="*/ 0 h 7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755" h="760575">
                <a:moveTo>
                  <a:pt x="201018" y="169930"/>
                </a:moveTo>
                <a:lnTo>
                  <a:pt x="0" y="760575"/>
                </a:lnTo>
                <a:lnTo>
                  <a:pt x="586226" y="760575"/>
                </a:lnTo>
                <a:lnTo>
                  <a:pt x="857756" y="760342"/>
                </a:lnTo>
                <a:lnTo>
                  <a:pt x="857756" y="0"/>
                </a:lnTo>
                <a:close/>
              </a:path>
            </a:pathLst>
          </a:custGeom>
          <a:solidFill>
            <a:srgbClr val="027354"/>
          </a:solidFill>
          <a:ln w="3893" cap="flat">
            <a:noFill/>
            <a:prstDash val="solid"/>
            <a:miter/>
          </a:ln>
        </p:spPr>
        <p:txBody>
          <a:bodyPr rtlCol="0" anchor="ctr"/>
          <a:lstStyle/>
          <a:p>
            <a:endParaRPr lang="en-US" dirty="0"/>
          </a:p>
        </p:txBody>
      </p:sp>
      <p:sp>
        <p:nvSpPr>
          <p:cNvPr id="46" name="Picture Placeholder 45">
            <a:extLst>
              <a:ext uri="{FF2B5EF4-FFF2-40B4-BE49-F238E27FC236}">
                <a16:creationId xmlns:a16="http://schemas.microsoft.com/office/drawing/2014/main" id="{D403D79B-BA1F-4C45-8E50-3134DD717D45}"/>
              </a:ext>
            </a:extLst>
          </p:cNvPr>
          <p:cNvSpPr>
            <a:spLocks noGrp="1"/>
          </p:cNvSpPr>
          <p:nvPr userDrawn="1">
            <p:ph type="pic" sz="quarter" idx="56"/>
          </p:nvPr>
        </p:nvSpPr>
        <p:spPr>
          <a:xfrm>
            <a:off x="0" y="4625750"/>
            <a:ext cx="2744153" cy="5280250"/>
          </a:xfrm>
          <a:custGeom>
            <a:avLst/>
            <a:gdLst>
              <a:gd name="connsiteX0" fmla="*/ 2143374 w 2744153"/>
              <a:gd name="connsiteY0" fmla="*/ 0 h 5280250"/>
              <a:gd name="connsiteX1" fmla="*/ 2744153 w 2744153"/>
              <a:gd name="connsiteY1" fmla="*/ 5280250 h 5280250"/>
              <a:gd name="connsiteX2" fmla="*/ 0 w 2744153"/>
              <a:gd name="connsiteY2" fmla="*/ 5280250 h 5280250"/>
              <a:gd name="connsiteX3" fmla="*/ 0 w 2744153"/>
              <a:gd name="connsiteY3" fmla="*/ 1216187 h 5280250"/>
            </a:gdLst>
            <a:ahLst/>
            <a:cxnLst>
              <a:cxn ang="0">
                <a:pos x="connsiteX0" y="connsiteY0"/>
              </a:cxn>
              <a:cxn ang="0">
                <a:pos x="connsiteX1" y="connsiteY1"/>
              </a:cxn>
              <a:cxn ang="0">
                <a:pos x="connsiteX2" y="connsiteY2"/>
              </a:cxn>
              <a:cxn ang="0">
                <a:pos x="connsiteX3" y="connsiteY3"/>
              </a:cxn>
            </a:cxnLst>
            <a:rect l="l" t="t" r="r" b="b"/>
            <a:pathLst>
              <a:path w="2744153" h="5280250">
                <a:moveTo>
                  <a:pt x="2143374" y="0"/>
                </a:moveTo>
                <a:lnTo>
                  <a:pt x="2744153" y="5280250"/>
                </a:lnTo>
                <a:lnTo>
                  <a:pt x="0" y="5280250"/>
                </a:lnTo>
                <a:lnTo>
                  <a:pt x="0" y="1216187"/>
                </a:lnTo>
                <a:close/>
              </a:path>
            </a:pathLst>
          </a:custGeom>
          <a:solidFill>
            <a:schemeClr val="bg1">
              <a:lumMod val="75000"/>
            </a:schemeClr>
          </a:solidFill>
        </p:spPr>
        <p:txBody>
          <a:bodyPr wrap="square">
            <a:noAutofit/>
          </a:bodyPr>
          <a:lstStyle>
            <a:lvl1pPr marL="0" indent="0">
              <a:buNone/>
              <a:defRPr sz="800"/>
            </a:lvl1pPr>
          </a:lstStyle>
          <a:p>
            <a:endParaRPr lang="en-US" dirty="0"/>
          </a:p>
        </p:txBody>
      </p:sp>
      <p:sp>
        <p:nvSpPr>
          <p:cNvPr id="12" name="Text Placeholder 32">
            <a:extLst>
              <a:ext uri="{FF2B5EF4-FFF2-40B4-BE49-F238E27FC236}">
                <a16:creationId xmlns:a16="http://schemas.microsoft.com/office/drawing/2014/main" id="{635796D9-A1BD-A24E-B5B9-03DBEBABEB7D}"/>
              </a:ext>
            </a:extLst>
          </p:cNvPr>
          <p:cNvSpPr>
            <a:spLocks noGrp="1"/>
          </p:cNvSpPr>
          <p:nvPr userDrawn="1">
            <p:ph type="body" sz="quarter" idx="58" hasCustomPrompt="1"/>
          </p:nvPr>
        </p:nvSpPr>
        <p:spPr>
          <a:xfrm>
            <a:off x="3545480" y="665246"/>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ADVICE DO YOU WISH YOU COULD HAVE ACCESSED WHEN YOU STARTED?</a:t>
            </a:r>
          </a:p>
        </p:txBody>
      </p:sp>
      <p:sp>
        <p:nvSpPr>
          <p:cNvPr id="19" name="Text Placeholder 32">
            <a:extLst>
              <a:ext uri="{FF2B5EF4-FFF2-40B4-BE49-F238E27FC236}">
                <a16:creationId xmlns:a16="http://schemas.microsoft.com/office/drawing/2014/main" id="{2914A1E6-0F5E-0149-932B-01CE4D811FEE}"/>
              </a:ext>
            </a:extLst>
          </p:cNvPr>
          <p:cNvSpPr>
            <a:spLocks noGrp="1"/>
          </p:cNvSpPr>
          <p:nvPr userDrawn="1">
            <p:ph type="body" sz="quarter" idx="32" hasCustomPrompt="1"/>
          </p:nvPr>
        </p:nvSpPr>
        <p:spPr>
          <a:xfrm>
            <a:off x="3544860" y="1175541"/>
            <a:ext cx="2955193" cy="3444100"/>
          </a:xfrm>
          <a:prstGeom prst="rect">
            <a:avLst/>
          </a:prstGeom>
        </p:spPr>
        <p:txBody>
          <a:bodyPr numCol="1"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4B4C2603-9FDD-E54D-991B-FE51C32C2A97}"/>
              </a:ext>
            </a:extLst>
          </p:cNvPr>
          <p:cNvSpPr>
            <a:spLocks noGrp="1"/>
          </p:cNvSpPr>
          <p:nvPr userDrawn="1">
            <p:ph type="body" sz="quarter" idx="62" hasCustomPrompt="1"/>
          </p:nvPr>
        </p:nvSpPr>
        <p:spPr>
          <a:xfrm>
            <a:off x="3545480" y="5286360"/>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WERE THE MAIN OBSTACLES OR BARRIERS YOU ENCOUNTERED?</a:t>
            </a:r>
          </a:p>
        </p:txBody>
      </p:sp>
      <p:sp>
        <p:nvSpPr>
          <p:cNvPr id="21" name="Text Placeholder 32">
            <a:extLst>
              <a:ext uri="{FF2B5EF4-FFF2-40B4-BE49-F238E27FC236}">
                <a16:creationId xmlns:a16="http://schemas.microsoft.com/office/drawing/2014/main" id="{FBF59540-7693-9541-B3D9-E7946C5D919A}"/>
              </a:ext>
            </a:extLst>
          </p:cNvPr>
          <p:cNvSpPr>
            <a:spLocks noGrp="1"/>
          </p:cNvSpPr>
          <p:nvPr userDrawn="1">
            <p:ph type="body" sz="quarter" idx="63" hasCustomPrompt="1"/>
          </p:nvPr>
        </p:nvSpPr>
        <p:spPr>
          <a:xfrm>
            <a:off x="3544860" y="5796654"/>
            <a:ext cx="2955193" cy="3296546"/>
          </a:xfrm>
          <a:prstGeom prst="rect">
            <a:avLst/>
          </a:prstGeom>
        </p:spPr>
        <p:txBody>
          <a:bodyPr numCol="1" spcCol="288000" anchor="t">
            <a:noAutofit/>
          </a:bodyPr>
          <a:lstStyle>
            <a:lvl1pPr marL="0" indent="0" algn="just">
              <a:lnSpc>
                <a:spcPct val="100000"/>
              </a:lnSpc>
              <a:spcBef>
                <a:spcPts val="0"/>
              </a:spcBef>
              <a:buClr>
                <a:srgbClr val="C2D237"/>
              </a:buClr>
              <a:buFont typeface="Arial" panose="020B0604020202020204" pitchFamily="34" charset="0"/>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1" name="Text Placeholder 32">
            <a:extLst>
              <a:ext uri="{FF2B5EF4-FFF2-40B4-BE49-F238E27FC236}">
                <a16:creationId xmlns:a16="http://schemas.microsoft.com/office/drawing/2014/main" id="{01B00B76-94EF-7E40-A21B-7DEA07A58858}"/>
              </a:ext>
            </a:extLst>
          </p:cNvPr>
          <p:cNvSpPr>
            <a:spLocks noGrp="1"/>
          </p:cNvSpPr>
          <p:nvPr userDrawn="1">
            <p:ph type="body" sz="quarter" idx="59" hasCustomPrompt="1"/>
          </p:nvPr>
        </p:nvSpPr>
        <p:spPr>
          <a:xfrm>
            <a:off x="7767" y="1513835"/>
            <a:ext cx="2421108" cy="1632228"/>
          </a:xfrm>
          <a:prstGeom prst="rect">
            <a:avLst/>
          </a:prstGeom>
        </p:spPr>
        <p:txBody>
          <a:bodyPr anchor="ctr">
            <a:noAutofit/>
          </a:bodyPr>
          <a:lstStyle>
            <a:lvl1pPr marL="0" indent="0" algn="ctr">
              <a:lnSpc>
                <a:spcPts val="1420"/>
              </a:lnSpc>
              <a:spcBef>
                <a:spcPts val="0"/>
              </a:spcBef>
              <a:buNone/>
              <a:defRPr lang="en-IE" sz="1400" b="0" i="1"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32" name="Text Placeholder 32">
            <a:extLst>
              <a:ext uri="{FF2B5EF4-FFF2-40B4-BE49-F238E27FC236}">
                <a16:creationId xmlns:a16="http://schemas.microsoft.com/office/drawing/2014/main" id="{00AD9541-5B58-DE45-8F1C-3713B970DD63}"/>
              </a:ext>
            </a:extLst>
          </p:cNvPr>
          <p:cNvSpPr>
            <a:spLocks noGrp="1"/>
          </p:cNvSpPr>
          <p:nvPr userDrawn="1">
            <p:ph type="body" sz="quarter" idx="60" hasCustomPrompt="1"/>
          </p:nvPr>
        </p:nvSpPr>
        <p:spPr>
          <a:xfrm rot="10800000">
            <a:off x="369446" y="605302"/>
            <a:ext cx="1650176"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34" name="Text Placeholder 32">
            <a:extLst>
              <a:ext uri="{FF2B5EF4-FFF2-40B4-BE49-F238E27FC236}">
                <a16:creationId xmlns:a16="http://schemas.microsoft.com/office/drawing/2014/main" id="{B8527833-8637-B34C-9A5E-6A6FE06C3587}"/>
              </a:ext>
            </a:extLst>
          </p:cNvPr>
          <p:cNvSpPr>
            <a:spLocks noGrp="1"/>
          </p:cNvSpPr>
          <p:nvPr userDrawn="1">
            <p:ph type="body" sz="quarter" idx="61" hasCustomPrompt="1"/>
          </p:nvPr>
        </p:nvSpPr>
        <p:spPr>
          <a:xfrm>
            <a:off x="-23120" y="3933320"/>
            <a:ext cx="242110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22" name="Freeform 21">
            <a:extLst>
              <a:ext uri="{FF2B5EF4-FFF2-40B4-BE49-F238E27FC236}">
                <a16:creationId xmlns:a16="http://schemas.microsoft.com/office/drawing/2014/main" id="{A755CE65-4CE0-E84F-81E1-68A6F669374B}"/>
              </a:ext>
            </a:extLst>
          </p:cNvPr>
          <p:cNvSpPr/>
          <p:nvPr userDrawn="1"/>
        </p:nvSpPr>
        <p:spPr>
          <a:xfrm rot="8949644" flipH="1">
            <a:off x="-393832" y="4628530"/>
            <a:ext cx="2688120" cy="791338"/>
          </a:xfrm>
          <a:custGeom>
            <a:avLst/>
            <a:gdLst>
              <a:gd name="connsiteX0" fmla="*/ 2688120 w 2688120"/>
              <a:gd name="connsiteY0" fmla="*/ 237499 h 791338"/>
              <a:gd name="connsiteX1" fmla="*/ 2585501 w 2688120"/>
              <a:gd name="connsiteY1" fmla="*/ 108451 h 791338"/>
              <a:gd name="connsiteX2" fmla="*/ 0 w 2688120"/>
              <a:gd name="connsiteY2" fmla="*/ 0 h 791338"/>
              <a:gd name="connsiteX3" fmla="*/ 472467 w 2688120"/>
              <a:gd name="connsiteY3" fmla="*/ 791338 h 791338"/>
              <a:gd name="connsiteX4" fmla="*/ 2688120 w 2688120"/>
              <a:gd name="connsiteY4" fmla="*/ 237499 h 7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120" h="791338">
                <a:moveTo>
                  <a:pt x="2688120" y="237499"/>
                </a:moveTo>
                <a:lnTo>
                  <a:pt x="2585501" y="108451"/>
                </a:lnTo>
                <a:lnTo>
                  <a:pt x="0" y="0"/>
                </a:lnTo>
                <a:lnTo>
                  <a:pt x="472467" y="791338"/>
                </a:lnTo>
                <a:lnTo>
                  <a:pt x="2688120" y="237499"/>
                </a:lnTo>
                <a:close/>
              </a:path>
            </a:pathLst>
          </a:custGeom>
          <a:solidFill>
            <a:srgbClr val="D98F89"/>
          </a:solidFill>
          <a:ln w="3893"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1994840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8198D249-F4CC-144D-AA5C-4DB5545C823F}"/>
              </a:ext>
            </a:extLst>
          </p:cNvPr>
          <p:cNvGrpSpPr/>
          <p:nvPr userDrawn="1"/>
        </p:nvGrpSpPr>
        <p:grpSpPr>
          <a:xfrm rot="5400000">
            <a:off x="-1524002" y="1533101"/>
            <a:ext cx="9906002" cy="6858000"/>
            <a:chOff x="-3" y="-1544"/>
            <a:chExt cx="12192003" cy="6859544"/>
          </a:xfrm>
        </p:grpSpPr>
        <p:sp>
          <p:nvSpPr>
            <p:cNvPr id="300" name="Rectangle 299">
              <a:extLst>
                <a:ext uri="{FF2B5EF4-FFF2-40B4-BE49-F238E27FC236}">
                  <a16:creationId xmlns:a16="http://schemas.microsoft.com/office/drawing/2014/main" id="{91ADAFE1-2F0B-9844-914E-4B7590DBDC1C}"/>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Triangle 300">
              <a:extLst>
                <a:ext uri="{FF2B5EF4-FFF2-40B4-BE49-F238E27FC236}">
                  <a16:creationId xmlns:a16="http://schemas.microsoft.com/office/drawing/2014/main" id="{8B8BE52A-9F75-724E-9EF1-3010375B6D9E}"/>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riangle 301">
              <a:extLst>
                <a:ext uri="{FF2B5EF4-FFF2-40B4-BE49-F238E27FC236}">
                  <a16:creationId xmlns:a16="http://schemas.microsoft.com/office/drawing/2014/main" id="{174FD3E6-ABC4-2645-B029-7819E012A113}"/>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3" name="Rectangle 302">
            <a:extLst>
              <a:ext uri="{FF2B5EF4-FFF2-40B4-BE49-F238E27FC236}">
                <a16:creationId xmlns:a16="http://schemas.microsoft.com/office/drawing/2014/main" id="{F97F89F9-8491-5A45-9259-0683C73DA8B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2">
            <a:extLst>
              <a:ext uri="{FF2B5EF4-FFF2-40B4-BE49-F238E27FC236}">
                <a16:creationId xmlns:a16="http://schemas.microsoft.com/office/drawing/2014/main" id="{44FA6B57-9435-DA4F-92EA-EEBFA6EA3FD7}"/>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SUCCESSFUL HAS IT BEEN?</a:t>
            </a:r>
          </a:p>
        </p:txBody>
      </p:sp>
      <p:sp>
        <p:nvSpPr>
          <p:cNvPr id="8" name="Text Placeholder 32">
            <a:extLst>
              <a:ext uri="{FF2B5EF4-FFF2-40B4-BE49-F238E27FC236}">
                <a16:creationId xmlns:a16="http://schemas.microsoft.com/office/drawing/2014/main" id="{98D45B75-330F-944F-AFAD-35E39B17D769}"/>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9" name="Text Placeholder 32">
            <a:extLst>
              <a:ext uri="{FF2B5EF4-FFF2-40B4-BE49-F238E27FC236}">
                <a16:creationId xmlns:a16="http://schemas.microsoft.com/office/drawing/2014/main" id="{3CADD3C7-585B-D64A-A972-0F1B28F34496}"/>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WAS SUCCESS A RESULT OF INDIVIDUAL WORK OR COLLABORATION (OR BOTH)?</a:t>
            </a:r>
          </a:p>
        </p:txBody>
      </p:sp>
      <p:sp>
        <p:nvSpPr>
          <p:cNvPr id="11" name="Text Placeholder 32">
            <a:extLst>
              <a:ext uri="{FF2B5EF4-FFF2-40B4-BE49-F238E27FC236}">
                <a16:creationId xmlns:a16="http://schemas.microsoft.com/office/drawing/2014/main" id="{81EC0B36-F7C4-3642-9625-0206CEB2A560}"/>
              </a:ext>
            </a:extLst>
          </p:cNvPr>
          <p:cNvSpPr>
            <a:spLocks noGrp="1"/>
          </p:cNvSpPr>
          <p:nvPr>
            <p:ph type="body" sz="quarter" idx="60" hasCustomPrompt="1"/>
          </p:nvPr>
        </p:nvSpPr>
        <p:spPr>
          <a:xfrm>
            <a:off x="860496" y="4962099"/>
            <a:ext cx="5435600" cy="3683921"/>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308" name="Text">
            <a:extLst>
              <a:ext uri="{FF2B5EF4-FFF2-40B4-BE49-F238E27FC236}">
                <a16:creationId xmlns:a16="http://schemas.microsoft.com/office/drawing/2014/main" id="{A57A7F56-830C-CB42-9AB3-F16FCE960592}"/>
              </a:ext>
            </a:extLst>
          </p:cNvPr>
          <p:cNvSpPr txBox="1"/>
          <p:nvPr userDrawn="1"/>
        </p:nvSpPr>
        <p:spPr>
          <a:xfrm>
            <a:off x="6367951" y="9467418"/>
            <a:ext cx="330826" cy="136575"/>
          </a:xfrm>
          <a:prstGeom prst="rect">
            <a:avLst/>
          </a:prstGeom>
          <a:ln w="12700">
            <a:miter lim="400000"/>
          </a:ln>
          <a:extLst>
            <a:ext uri="{C572A759-6A51-4108-AA02-DFA0A04FC94B}">
              <ma14:wrappingTextBoxFlag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309" name="Group 308">
            <a:extLst>
              <a:ext uri="{FF2B5EF4-FFF2-40B4-BE49-F238E27FC236}">
                <a16:creationId xmlns:a16="http://schemas.microsoft.com/office/drawing/2014/main" id="{2FA1FC53-B616-F740-9C3F-84C1BE18CE27}"/>
              </a:ext>
            </a:extLst>
          </p:cNvPr>
          <p:cNvGrpSpPr/>
          <p:nvPr userDrawn="1"/>
        </p:nvGrpSpPr>
        <p:grpSpPr>
          <a:xfrm rot="16200000">
            <a:off x="5556364" y="8423622"/>
            <a:ext cx="1724785" cy="276514"/>
            <a:chOff x="296428" y="6035883"/>
            <a:chExt cx="3143755" cy="504000"/>
          </a:xfrm>
        </p:grpSpPr>
        <p:pic>
          <p:nvPicPr>
            <p:cNvPr id="310" name="Picture 309" descr="A picture containing text&#10;&#10;Description automatically generated">
              <a:extLst>
                <a:ext uri="{FF2B5EF4-FFF2-40B4-BE49-F238E27FC236}">
                  <a16:creationId xmlns:a16="http://schemas.microsoft.com/office/drawing/2014/main" id="{C4B12204-BDEC-9C4F-BEE0-67D8AB01CC91}"/>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11" name="Picture 310" descr="A picture containing text&#10;&#10;Description automatically generated">
              <a:extLst>
                <a:ext uri="{FF2B5EF4-FFF2-40B4-BE49-F238E27FC236}">
                  <a16:creationId xmlns:a16="http://schemas.microsoft.com/office/drawing/2014/main" id="{75856C36-123C-B340-9180-4BAB3378B9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grpSp>
        <p:nvGrpSpPr>
          <p:cNvPr id="307" name="Group 306">
            <a:extLst>
              <a:ext uri="{FF2B5EF4-FFF2-40B4-BE49-F238E27FC236}">
                <a16:creationId xmlns:a16="http://schemas.microsoft.com/office/drawing/2014/main" id="{DE55E894-45EC-6B44-B6BE-D55208E30CCE}"/>
              </a:ext>
            </a:extLst>
          </p:cNvPr>
          <p:cNvGrpSpPr/>
          <p:nvPr userDrawn="1"/>
        </p:nvGrpSpPr>
        <p:grpSpPr>
          <a:xfrm>
            <a:off x="4002488" y="9093165"/>
            <a:ext cx="2155062" cy="361637"/>
            <a:chOff x="463403" y="8636776"/>
            <a:chExt cx="2573308" cy="431822"/>
          </a:xfrm>
        </p:grpSpPr>
        <p:grpSp>
          <p:nvGrpSpPr>
            <p:cNvPr id="13" name="Graphic 76">
              <a:extLst>
                <a:ext uri="{FF2B5EF4-FFF2-40B4-BE49-F238E27FC236}">
                  <a16:creationId xmlns:a16="http://schemas.microsoft.com/office/drawing/2014/main" id="{56F7AE79-5B9D-8043-B6B0-543348C252BD}"/>
                </a:ext>
              </a:extLst>
            </p:cNvPr>
            <p:cNvGrpSpPr/>
            <p:nvPr/>
          </p:nvGrpSpPr>
          <p:grpSpPr>
            <a:xfrm>
              <a:off x="463403" y="8691062"/>
              <a:ext cx="986080" cy="214792"/>
              <a:chOff x="7942326" y="4900231"/>
              <a:chExt cx="744247" cy="162115"/>
            </a:xfrm>
          </p:grpSpPr>
          <p:sp>
            <p:nvSpPr>
              <p:cNvPr id="222" name="Freeform 221">
                <a:extLst>
                  <a:ext uri="{FF2B5EF4-FFF2-40B4-BE49-F238E27FC236}">
                    <a16:creationId xmlns:a16="http://schemas.microsoft.com/office/drawing/2014/main" id="{C4A909A1-ABD8-4949-A3E5-C6313A52B90F}"/>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C26E5BFC-6AF1-614C-B602-DACD46DE8046}"/>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dirty="0"/>
              </a:p>
            </p:txBody>
          </p:sp>
          <p:sp>
            <p:nvSpPr>
              <p:cNvPr id="224" name="Freeform 223">
                <a:extLst>
                  <a:ext uri="{FF2B5EF4-FFF2-40B4-BE49-F238E27FC236}">
                    <a16:creationId xmlns:a16="http://schemas.microsoft.com/office/drawing/2014/main" id="{E936B67F-C12E-5749-946B-B3941F7A942C}"/>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dirty="0"/>
              </a:p>
            </p:txBody>
          </p:sp>
          <p:sp>
            <p:nvSpPr>
              <p:cNvPr id="225" name="Freeform 224">
                <a:extLst>
                  <a:ext uri="{FF2B5EF4-FFF2-40B4-BE49-F238E27FC236}">
                    <a16:creationId xmlns:a16="http://schemas.microsoft.com/office/drawing/2014/main" id="{368339E0-D677-2F4D-B2B9-220AA0C7E821}"/>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874553E9-F5E4-044B-BD3E-58DAF64EA97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B6B5E9C1-AA9D-4F44-ACD5-9B69CF72F8F0}"/>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894B8860-A927-3A45-8D10-5291F5E0493F}"/>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dirty="0"/>
              </a:p>
            </p:txBody>
          </p:sp>
          <p:sp>
            <p:nvSpPr>
              <p:cNvPr id="229" name="Freeform 228">
                <a:extLst>
                  <a:ext uri="{FF2B5EF4-FFF2-40B4-BE49-F238E27FC236}">
                    <a16:creationId xmlns:a16="http://schemas.microsoft.com/office/drawing/2014/main" id="{35BDBB19-9708-5B45-99B4-9E2611C9483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27996C4D-9FDD-BE46-936B-83F476C2BF69}"/>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dirty="0"/>
              </a:p>
            </p:txBody>
          </p:sp>
          <p:sp>
            <p:nvSpPr>
              <p:cNvPr id="231" name="Freeform 230">
                <a:extLst>
                  <a:ext uri="{FF2B5EF4-FFF2-40B4-BE49-F238E27FC236}">
                    <a16:creationId xmlns:a16="http://schemas.microsoft.com/office/drawing/2014/main" id="{588924BC-8605-3440-9685-2F3CC33259BF}"/>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32" name="Freeform 231">
                <a:extLst>
                  <a:ext uri="{FF2B5EF4-FFF2-40B4-BE49-F238E27FC236}">
                    <a16:creationId xmlns:a16="http://schemas.microsoft.com/office/drawing/2014/main" id="{6F8BEDCF-BA7B-A948-B4ED-75D9575CCBC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0ED58CC1-B0A1-C54D-9A43-2773F0B16E7F}"/>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4129D610-57D0-9A42-BA2F-616573C58F0B}"/>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F1FFFA44-7BAB-3844-801C-49619FE97B91}"/>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B76018CC-8502-9249-81A5-64D6C76B4FEA}"/>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dirty="0"/>
              </a:p>
            </p:txBody>
          </p:sp>
          <p:sp>
            <p:nvSpPr>
              <p:cNvPr id="237" name="Freeform 236">
                <a:extLst>
                  <a:ext uri="{FF2B5EF4-FFF2-40B4-BE49-F238E27FC236}">
                    <a16:creationId xmlns:a16="http://schemas.microsoft.com/office/drawing/2014/main" id="{645F19DB-1A25-FE4C-8683-AA41C55ACAAF}"/>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62FDFFF9-D6F3-5544-B0E5-1A779591FDB5}"/>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BF7B03C7-68C4-A944-802D-4BF202176541}"/>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0" name="Freeform 239">
                <a:extLst>
                  <a:ext uri="{FF2B5EF4-FFF2-40B4-BE49-F238E27FC236}">
                    <a16:creationId xmlns:a16="http://schemas.microsoft.com/office/drawing/2014/main" id="{8467A4D6-2960-CD40-8E65-CC6205387A7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41" name="Freeform 240">
                <a:extLst>
                  <a:ext uri="{FF2B5EF4-FFF2-40B4-BE49-F238E27FC236}">
                    <a16:creationId xmlns:a16="http://schemas.microsoft.com/office/drawing/2014/main" id="{B4D62721-0556-A74C-B0BD-601C29369012}"/>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247F74B5-202A-B947-8B89-0EBCE6DF178E}"/>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5E8272B2-3058-3D42-AE0D-98E5A83FAC5C}"/>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dirty="0"/>
              </a:p>
            </p:txBody>
          </p:sp>
          <p:sp>
            <p:nvSpPr>
              <p:cNvPr id="244" name="Freeform 243">
                <a:extLst>
                  <a:ext uri="{FF2B5EF4-FFF2-40B4-BE49-F238E27FC236}">
                    <a16:creationId xmlns:a16="http://schemas.microsoft.com/office/drawing/2014/main" id="{34933072-AD6E-DD43-8984-BF13B35D7159}"/>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15A45A5C-F325-BC48-BAA4-363C241FBB0C}"/>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8AA791D2-48A0-D942-BF82-37DE27487C32}"/>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dirty="0"/>
              </a:p>
            </p:txBody>
          </p:sp>
          <p:grpSp>
            <p:nvGrpSpPr>
              <p:cNvPr id="247" name="Graphic 76">
                <a:extLst>
                  <a:ext uri="{FF2B5EF4-FFF2-40B4-BE49-F238E27FC236}">
                    <a16:creationId xmlns:a16="http://schemas.microsoft.com/office/drawing/2014/main" id="{6729A4A1-58D9-0F40-A71A-85EE69477FB3}"/>
                  </a:ext>
                </a:extLst>
              </p:cNvPr>
              <p:cNvGrpSpPr/>
              <p:nvPr/>
            </p:nvGrpSpPr>
            <p:grpSpPr>
              <a:xfrm>
                <a:off x="8206877" y="4909375"/>
                <a:ext cx="365840" cy="45338"/>
                <a:chOff x="8206877" y="4909375"/>
                <a:chExt cx="365840" cy="45338"/>
              </a:xfrm>
              <a:solidFill>
                <a:srgbClr val="23509E"/>
              </a:solidFill>
            </p:grpSpPr>
            <p:sp>
              <p:nvSpPr>
                <p:cNvPr id="285" name="Freeform 284">
                  <a:extLst>
                    <a:ext uri="{FF2B5EF4-FFF2-40B4-BE49-F238E27FC236}">
                      <a16:creationId xmlns:a16="http://schemas.microsoft.com/office/drawing/2014/main" id="{9784845D-3B00-A945-905E-C3A41272C6F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dirty="0"/>
                </a:p>
              </p:txBody>
            </p:sp>
            <p:sp>
              <p:nvSpPr>
                <p:cNvPr id="286" name="Freeform 285">
                  <a:extLst>
                    <a:ext uri="{FF2B5EF4-FFF2-40B4-BE49-F238E27FC236}">
                      <a16:creationId xmlns:a16="http://schemas.microsoft.com/office/drawing/2014/main" id="{28AF85F7-5EC4-0B42-853D-524026B056F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E2B4A73-B067-4640-A29A-5A06A6936720}"/>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29C14BB1-3272-B445-9210-D66FA4B05E2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89" name="Freeform 288">
                  <a:extLst>
                    <a:ext uri="{FF2B5EF4-FFF2-40B4-BE49-F238E27FC236}">
                      <a16:creationId xmlns:a16="http://schemas.microsoft.com/office/drawing/2014/main" id="{3F8E358B-CC90-A34B-8684-70E70127EE0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90" name="Freeform 289">
                  <a:extLst>
                    <a:ext uri="{FF2B5EF4-FFF2-40B4-BE49-F238E27FC236}">
                      <a16:creationId xmlns:a16="http://schemas.microsoft.com/office/drawing/2014/main" id="{7AE46461-D120-9042-8BEF-1D7E1B3AEE54}"/>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27052855-41B3-8648-B690-9405F78409F6}"/>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B80AAB44-01C3-774B-B6F1-38D9C8E2D9A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dirty="0"/>
                </a:p>
              </p:txBody>
            </p:sp>
            <p:sp>
              <p:nvSpPr>
                <p:cNvPr id="293" name="Freeform 292">
                  <a:extLst>
                    <a:ext uri="{FF2B5EF4-FFF2-40B4-BE49-F238E27FC236}">
                      <a16:creationId xmlns:a16="http://schemas.microsoft.com/office/drawing/2014/main" id="{4D75678D-0CB8-1E47-A53F-CA1886CBEEF0}"/>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dirty="0"/>
                </a:p>
              </p:txBody>
            </p:sp>
            <p:sp>
              <p:nvSpPr>
                <p:cNvPr id="294" name="Freeform 293">
                  <a:extLst>
                    <a:ext uri="{FF2B5EF4-FFF2-40B4-BE49-F238E27FC236}">
                      <a16:creationId xmlns:a16="http://schemas.microsoft.com/office/drawing/2014/main" id="{B8B05C28-2921-BF4D-807A-DC3D792979B9}"/>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4CB18BDE-3AE8-B945-B7D1-E8FBCB4C45C3}"/>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B5B18CBD-671D-ED4E-9A46-C263D63E860F}"/>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70ABA6F7-C645-7D4A-B0AE-EB477EB203DC}"/>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98" name="Freeform 297">
                  <a:extLst>
                    <a:ext uri="{FF2B5EF4-FFF2-40B4-BE49-F238E27FC236}">
                      <a16:creationId xmlns:a16="http://schemas.microsoft.com/office/drawing/2014/main" id="{C3C9229B-B0B8-3C4B-A032-BC124C063D60}"/>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8" name="Graphic 76">
                <a:extLst>
                  <a:ext uri="{FF2B5EF4-FFF2-40B4-BE49-F238E27FC236}">
                    <a16:creationId xmlns:a16="http://schemas.microsoft.com/office/drawing/2014/main" id="{9605860E-8356-0348-8277-294E96B4DE3F}"/>
                  </a:ext>
                </a:extLst>
              </p:cNvPr>
              <p:cNvGrpSpPr/>
              <p:nvPr/>
            </p:nvGrpSpPr>
            <p:grpSpPr>
              <a:xfrm>
                <a:off x="8208210" y="4964049"/>
                <a:ext cx="478363" cy="44672"/>
                <a:chOff x="8208210" y="4964049"/>
                <a:chExt cx="478363" cy="44672"/>
              </a:xfrm>
              <a:solidFill>
                <a:srgbClr val="23509E"/>
              </a:solidFill>
            </p:grpSpPr>
            <p:sp>
              <p:nvSpPr>
                <p:cNvPr id="268" name="Freeform 267">
                  <a:extLst>
                    <a:ext uri="{FF2B5EF4-FFF2-40B4-BE49-F238E27FC236}">
                      <a16:creationId xmlns:a16="http://schemas.microsoft.com/office/drawing/2014/main" id="{6ECC1D6A-25E8-0045-97C7-3B7191ACAFE1}"/>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71F3DDE2-473D-F54E-BF60-F3AC71E8D231}"/>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58697F50-76AD-DF43-A8B8-5EC72E3FB584}"/>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7E3D6545-2968-2F4E-A13B-8F8091C063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2CA71C94-E426-C048-9296-5E040659F3B8}"/>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3" name="Freeform 272">
                  <a:extLst>
                    <a:ext uri="{FF2B5EF4-FFF2-40B4-BE49-F238E27FC236}">
                      <a16:creationId xmlns:a16="http://schemas.microsoft.com/office/drawing/2014/main" id="{555DF361-D107-0044-B27B-5E54DC8FE5A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74" name="Freeform 273">
                  <a:extLst>
                    <a:ext uri="{FF2B5EF4-FFF2-40B4-BE49-F238E27FC236}">
                      <a16:creationId xmlns:a16="http://schemas.microsoft.com/office/drawing/2014/main" id="{37D41841-42B0-7C4D-8FE9-ACF1317C99D6}"/>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07BC7713-2170-7248-9F88-EAAD39DA2C7D}"/>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7E11C9F5-1A17-2744-AF22-3F90292FDB35}"/>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dirty="0"/>
                </a:p>
              </p:txBody>
            </p:sp>
            <p:sp>
              <p:nvSpPr>
                <p:cNvPr id="277" name="Freeform 276">
                  <a:extLst>
                    <a:ext uri="{FF2B5EF4-FFF2-40B4-BE49-F238E27FC236}">
                      <a16:creationId xmlns:a16="http://schemas.microsoft.com/office/drawing/2014/main" id="{6E98804C-D824-9E47-AD96-CA3CBF6F53FF}"/>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92128D6D-6C4A-5443-A367-12107B0A94C5}"/>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272A517D-3731-CB4F-86CC-269C4161E8CE}"/>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201A6688-5233-A64A-BC46-DAAB6092FD6E}"/>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CA3758DB-2ED4-D946-9505-FB7B75E020E4}"/>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5CA22BCD-CF41-FA47-A96B-862B15CAD7DE}"/>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76DB5CE7-354E-3941-89A2-D2D2E22304AD}"/>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A20E0A20-C139-3E4B-9DEE-0949D721D0B3}"/>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9" name="Graphic 76">
                <a:extLst>
                  <a:ext uri="{FF2B5EF4-FFF2-40B4-BE49-F238E27FC236}">
                    <a16:creationId xmlns:a16="http://schemas.microsoft.com/office/drawing/2014/main" id="{4ECE15C3-D391-1B48-8E88-D2ED25071C99}"/>
                  </a:ext>
                </a:extLst>
              </p:cNvPr>
              <p:cNvGrpSpPr/>
              <p:nvPr/>
            </p:nvGrpSpPr>
            <p:grpSpPr>
              <a:xfrm>
                <a:off x="8206020" y="5017579"/>
                <a:ext cx="478077" cy="44767"/>
                <a:chOff x="8206020" y="5017579"/>
                <a:chExt cx="478077" cy="44767"/>
              </a:xfrm>
              <a:solidFill>
                <a:srgbClr val="23509E"/>
              </a:solidFill>
            </p:grpSpPr>
            <p:sp>
              <p:nvSpPr>
                <p:cNvPr id="250" name="Freeform 249">
                  <a:extLst>
                    <a:ext uri="{FF2B5EF4-FFF2-40B4-BE49-F238E27FC236}">
                      <a16:creationId xmlns:a16="http://schemas.microsoft.com/office/drawing/2014/main" id="{0294AFF1-906A-3F49-B9B8-F83B260961FC}"/>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99CF31AC-AD20-834C-8E24-AA9A6E8B5129}"/>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52" name="Freeform 251">
                  <a:extLst>
                    <a:ext uri="{FF2B5EF4-FFF2-40B4-BE49-F238E27FC236}">
                      <a16:creationId xmlns:a16="http://schemas.microsoft.com/office/drawing/2014/main" id="{9065F48E-5142-0741-8B41-2B80890AB959}"/>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53" name="Freeform 252">
                  <a:extLst>
                    <a:ext uri="{FF2B5EF4-FFF2-40B4-BE49-F238E27FC236}">
                      <a16:creationId xmlns:a16="http://schemas.microsoft.com/office/drawing/2014/main" id="{6F2708BB-354F-7440-B85E-241058F501EC}"/>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BFBE24F5-F40E-8841-B280-7C26F5437F22}"/>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6D683D41-583D-0048-AD09-FA7F087CA179}"/>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D26D904A-7EBA-F84D-9151-093BB33E3497}"/>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FAC9C6D3-B341-DD44-B6C9-E40C7D238FC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10C5744C-F0D3-DC43-B0F0-8605E1075CC9}"/>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66B96ADE-DE99-6446-9A13-E26461691C49}"/>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9A311684-71A8-9A4F-80D6-2602938A0000}"/>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61" name="Freeform 260">
                  <a:extLst>
                    <a:ext uri="{FF2B5EF4-FFF2-40B4-BE49-F238E27FC236}">
                      <a16:creationId xmlns:a16="http://schemas.microsoft.com/office/drawing/2014/main" id="{6FF318F6-E806-0F48-8F6B-D555F9127EA5}"/>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767B22B8-60AC-8E44-8E96-44C12BBDC7E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BCFC5803-BF0E-3144-8BDE-61B2BC7AF232}"/>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dirty="0"/>
                </a:p>
              </p:txBody>
            </p:sp>
            <p:sp>
              <p:nvSpPr>
                <p:cNvPr id="264" name="Freeform 263">
                  <a:extLst>
                    <a:ext uri="{FF2B5EF4-FFF2-40B4-BE49-F238E27FC236}">
                      <a16:creationId xmlns:a16="http://schemas.microsoft.com/office/drawing/2014/main" id="{70728014-010C-4846-BBD5-71F1D8A96A20}"/>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5" name="Freeform 264">
                  <a:extLst>
                    <a:ext uri="{FF2B5EF4-FFF2-40B4-BE49-F238E27FC236}">
                      <a16:creationId xmlns:a16="http://schemas.microsoft.com/office/drawing/2014/main" id="{5B12A39E-C5B8-7C40-A4EB-AEC8E07F2222}"/>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22BDA656-B9BF-4D41-9BB1-4A801019F2A7}"/>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C66FBAEB-801C-7A43-B0B2-37F7CE290E26}"/>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grpSp>
        </p:grpSp>
        <p:sp>
          <p:nvSpPr>
            <p:cNvPr id="305" name="Rectangle 304">
              <a:extLst>
                <a:ext uri="{FF2B5EF4-FFF2-40B4-BE49-F238E27FC236}">
                  <a16:creationId xmlns:a16="http://schemas.microsoft.com/office/drawing/2014/main" id="{2F7FA91F-2DFB-394E-98D9-15F795DE9C9A}"/>
                </a:ext>
              </a:extLst>
            </p:cNvPr>
            <p:cNvSpPr/>
            <p:nvPr userDrawn="1"/>
          </p:nvSpPr>
          <p:spPr>
            <a:xfrm>
              <a:off x="1469056" y="8636776"/>
              <a:ext cx="1567655" cy="431822"/>
            </a:xfrm>
            <a:prstGeom prst="rect">
              <a:avLst/>
            </a:prstGeom>
          </p:spPr>
          <p:txBody>
            <a:bodyPr wrap="square">
              <a:spAutoFit/>
            </a:bodyPr>
            <a:lstStyle/>
            <a:p>
              <a:pPr algn="just"/>
              <a:r>
                <a:rPr lang="en-IE" sz="350" b="0" i="0" u="none" strike="noStrike" dirty="0">
                  <a:solidFill>
                    <a:srgbClr val="323338"/>
                  </a:solidFill>
                  <a:effectLst/>
                  <a:latin typeface="Calibri" panose="020F0502020204030204" pitchFamily="34" charset="0"/>
                  <a:cs typeface="Calibri" panose="020F0502020204030204" pitchFamily="34" charset="0"/>
                </a:rPr>
                <a:t>This programme has been funded with support from the European Commission. The author is solely responsible for this publication (communication) and the Commission accepts no responsibility for any use that may be made of the information contained therein.  2020-1-DE02-KA202-007503﻿</a:t>
              </a:r>
              <a:endParaRPr lang="en-US" sz="350" b="0" dirty="0">
                <a:latin typeface="Calibri" panose="020F0502020204030204" pitchFamily="34" charset="0"/>
                <a:cs typeface="Calibri" panose="020F0502020204030204" pitchFamily="34" charset="0"/>
              </a:endParaRPr>
            </a:p>
          </p:txBody>
        </p:sp>
      </p:grpSp>
      <p:grpSp>
        <p:nvGrpSpPr>
          <p:cNvPr id="306" name="Group 305">
            <a:extLst>
              <a:ext uri="{FF2B5EF4-FFF2-40B4-BE49-F238E27FC236}">
                <a16:creationId xmlns:a16="http://schemas.microsoft.com/office/drawing/2014/main" id="{EE591CD3-7FA5-3B41-9813-0725DCC5BF23}"/>
              </a:ext>
            </a:extLst>
          </p:cNvPr>
          <p:cNvGrpSpPr/>
          <p:nvPr userDrawn="1"/>
        </p:nvGrpSpPr>
        <p:grpSpPr>
          <a:xfrm>
            <a:off x="368816" y="9070645"/>
            <a:ext cx="3302838" cy="358072"/>
            <a:chOff x="2403038" y="8660032"/>
            <a:chExt cx="4468858" cy="484484"/>
          </a:xfrm>
        </p:grpSpPr>
        <p:pic>
          <p:nvPicPr>
            <p:cNvPr id="3" name="Picture 2">
              <a:extLst>
                <a:ext uri="{FF2B5EF4-FFF2-40B4-BE49-F238E27FC236}">
                  <a16:creationId xmlns:a16="http://schemas.microsoft.com/office/drawing/2014/main" id="{F9293BB8-F95C-7D4A-B687-3825643603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3038" y="8690503"/>
              <a:ext cx="825756" cy="423543"/>
            </a:xfrm>
            <a:prstGeom prst="rect">
              <a:avLst/>
            </a:prstGeom>
          </p:spPr>
        </p:pic>
        <p:pic>
          <p:nvPicPr>
            <p:cNvPr id="5" name="Picture 4">
              <a:extLst>
                <a:ext uri="{FF2B5EF4-FFF2-40B4-BE49-F238E27FC236}">
                  <a16:creationId xmlns:a16="http://schemas.microsoft.com/office/drawing/2014/main" id="{B3E1716E-25F4-FF4E-B709-C61523ADEF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85952" y="8741541"/>
              <a:ext cx="974657" cy="321466"/>
            </a:xfrm>
            <a:prstGeom prst="rect">
              <a:avLst/>
            </a:prstGeom>
          </p:spPr>
        </p:pic>
        <p:pic>
          <p:nvPicPr>
            <p:cNvPr id="10" name="Picture 9">
              <a:extLst>
                <a:ext uri="{FF2B5EF4-FFF2-40B4-BE49-F238E27FC236}">
                  <a16:creationId xmlns:a16="http://schemas.microsoft.com/office/drawing/2014/main" id="{8EFB39C2-FFB2-064B-AA81-9DB073F9450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49205" y="8675268"/>
              <a:ext cx="929355" cy="454013"/>
            </a:xfrm>
            <a:prstGeom prst="rect">
              <a:avLst/>
            </a:prstGeom>
          </p:spPr>
        </p:pic>
        <p:pic>
          <p:nvPicPr>
            <p:cNvPr id="27" name="Picture 26">
              <a:extLst>
                <a:ext uri="{FF2B5EF4-FFF2-40B4-BE49-F238E27FC236}">
                  <a16:creationId xmlns:a16="http://schemas.microsoft.com/office/drawing/2014/main" id="{84669604-9D81-7F44-A369-25365F610F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78560" y="8660032"/>
              <a:ext cx="703873" cy="484484"/>
            </a:xfrm>
            <a:prstGeom prst="rect">
              <a:avLst/>
            </a:prstGeom>
          </p:spPr>
        </p:pic>
        <p:pic>
          <p:nvPicPr>
            <p:cNvPr id="33" name="Picture 32">
              <a:extLst>
                <a:ext uri="{FF2B5EF4-FFF2-40B4-BE49-F238E27FC236}">
                  <a16:creationId xmlns:a16="http://schemas.microsoft.com/office/drawing/2014/main" id="{585DCEA8-CF0F-F948-948E-0E50AD0CD7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51682" y="8724021"/>
              <a:ext cx="920214" cy="356507"/>
            </a:xfrm>
            <a:prstGeom prst="rect">
              <a:avLst/>
            </a:prstGeom>
          </p:spPr>
        </p:pic>
      </p:grpSp>
    </p:spTree>
    <p:extLst>
      <p:ext uri="{BB962C8B-B14F-4D97-AF65-F5344CB8AC3E}">
        <p14:creationId xmlns:p14="http://schemas.microsoft.com/office/powerpoint/2010/main" val="39213911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cNvSpPr txBox="1"/>
          <p:nvPr/>
        </p:nvSpPr>
        <p:spPr>
          <a:xfrm>
            <a:off x="6367951" y="9467418"/>
            <a:ext cx="330826" cy="136575"/>
          </a:xfrm>
          <a:prstGeom prst="rect">
            <a:avLst/>
          </a:prstGeom>
          <a:ln w="12700">
            <a:miter lim="400000"/>
          </a:ln>
          <a:extLst>
            <a:ext uri="{C572A759-6A51-4108-AA02-DFA0A04FC94B}">
              <ma14:wrappingTextBoxFlag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5" name="Group 4">
            <a:extLst>
              <a:ext uri="{FF2B5EF4-FFF2-40B4-BE49-F238E27FC236}">
                <a16:creationId xmlns:a16="http://schemas.microsoft.com/office/drawing/2014/main" id="{79219B09-E497-4E44-A088-408E6A11FEB1}"/>
              </a:ext>
            </a:extLst>
          </p:cNvPr>
          <p:cNvGrpSpPr/>
          <p:nvPr userDrawn="1"/>
        </p:nvGrpSpPr>
        <p:grpSpPr>
          <a:xfrm rot="16200000">
            <a:off x="5556364" y="8423622"/>
            <a:ext cx="1724785" cy="276514"/>
            <a:chOff x="296428" y="6035883"/>
            <a:chExt cx="3143755" cy="504000"/>
          </a:xfrm>
        </p:grpSpPr>
        <p:pic>
          <p:nvPicPr>
            <p:cNvPr id="6" name="Picture 5" descr="A picture containing text&#10;&#10;Description automatically generated">
              <a:extLst>
                <a:ext uri="{FF2B5EF4-FFF2-40B4-BE49-F238E27FC236}">
                  <a16:creationId xmlns:a16="http://schemas.microsoft.com/office/drawing/2014/main" id="{C9E17E25-4412-8049-B5FE-BEDD213DD9F5}"/>
                </a:ext>
              </a:extLst>
            </p:cNvPr>
            <p:cNvPicPr/>
            <p:nvPr userDrawn="1"/>
          </p:nvPicPr>
          <p:blipFill rotWithShape="1">
            <a:blip r:embed="rId6"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1205F0D-3509-E94C-925E-54E4B19D535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ransition spd="med"/>
  <p:txStyles>
    <p:titleStyle>
      <a:lvl1pPr marL="0" marR="0" indent="0" algn="l" defTabSz="583729" rtl="0" latinLnBrk="0">
        <a:lnSpc>
          <a:spcPct val="80000"/>
        </a:lnSpc>
        <a:spcBef>
          <a:spcPts val="0"/>
        </a:spcBef>
        <a:spcAft>
          <a:spcPts val="0"/>
        </a:spcAft>
        <a:buClrTx/>
        <a:buSzTx/>
        <a:buFontTx/>
        <a:buNone/>
        <a:tabLst/>
        <a:defRPr sz="3222" b="0" i="0" u="none" strike="noStrike" cap="none" spc="322" baseline="0">
          <a:ln>
            <a:noFill/>
          </a:ln>
          <a:solidFill>
            <a:srgbClr val="2F355A"/>
          </a:solidFill>
          <a:uFillTx/>
          <a:latin typeface="+mn-lt"/>
          <a:ea typeface="+mn-ea"/>
          <a:cs typeface="+mn-cs"/>
          <a:sym typeface="Montserrat Bold"/>
        </a:defRPr>
      </a:lvl1pPr>
      <a:lvl2pPr marL="0" marR="0" indent="49766"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2pPr>
      <a:lvl3pPr marL="0" marR="0" indent="99532"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3pPr>
      <a:lvl4pPr marL="0" marR="0" indent="149299"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4pPr>
      <a:lvl5pPr marL="0" marR="0" indent="199065"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5pPr>
      <a:lvl6pPr marL="0" marR="0" indent="248831"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6pPr>
      <a:lvl7pPr marL="0" marR="0" indent="298597"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7pPr>
      <a:lvl8pPr marL="0" marR="0" indent="348364"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8pPr>
      <a:lvl9pPr marL="0" marR="0" indent="398130"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9pPr>
    </p:titleStyle>
    <p:bodyStyle>
      <a:lvl1pPr marL="0" marR="0" indent="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p:bodyStyle>
    <p:otherStyle>
      <a:lvl1pPr marL="0" marR="0" indent="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1pPr>
      <a:lvl2pPr marL="0" marR="0" indent="49766"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2pPr>
      <a:lvl3pPr marL="0" marR="0" indent="99532"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3pPr>
      <a:lvl4pPr marL="0" marR="0" indent="149299"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4pPr>
      <a:lvl5pPr marL="0" marR="0" indent="199065"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5pPr>
      <a:lvl6pPr marL="0" marR="0" indent="248831"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6pPr>
      <a:lvl7pPr marL="0" marR="0" indent="298597"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7pPr>
      <a:lvl8pPr marL="0" marR="0" indent="348364"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8pPr>
      <a:lvl9pPr marL="0" marR="0" indent="39813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flow.es/" TargetMode="External"/><Relationship Id="rId2" Type="http://schemas.openxmlformats.org/officeDocument/2006/relationships/hyperlink" Target="https://www.maflow.es/compromiso-social/"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observatoriorsc.org/inicio/quienes-somos/" TargetMode="External"/><Relationship Id="rId3" Type="http://schemas.openxmlformats.org/officeDocument/2006/relationships/image" Target="../media/image13.svg"/><Relationship Id="rId7" Type="http://schemas.openxmlformats.org/officeDocument/2006/relationships/hyperlink" Target="https://www.fundacionseres.org/BlogSeres/index.php/la-evolucion-la-rsc-espana-traves-del-impacto-social-nuestras-empresas/" TargetMode="Externa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hyperlink" Target="https://www.mites.gob.es/es/rse/"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foretic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a:extLst>
              <a:ext uri="{FF2B5EF4-FFF2-40B4-BE49-F238E27FC236}">
                <a16:creationId xmlns:a16="http://schemas.microsoft.com/office/drawing/2014/main" id="{DA13D70D-1347-E341-BABF-497F6DB73F21}"/>
              </a:ext>
            </a:extLst>
          </p:cNvPr>
          <p:cNvCxnSpPr>
            <a:cxnSpLocks/>
          </p:cNvCxnSpPr>
          <p:nvPr/>
        </p:nvCxnSpPr>
        <p:spPr>
          <a:xfrm flipH="1">
            <a:off x="692940" y="2897670"/>
            <a:ext cx="5924095" cy="0"/>
          </a:xfrm>
          <a:prstGeom prst="line">
            <a:avLst/>
          </a:prstGeom>
          <a:ln w="12700">
            <a:solidFill>
              <a:srgbClr val="40B894"/>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5A12568-AA8A-FD48-B41C-E585D0F66557}"/>
              </a:ext>
            </a:extLst>
          </p:cNvPr>
          <p:cNvSpPr>
            <a:spLocks noGrp="1"/>
          </p:cNvSpPr>
          <p:nvPr>
            <p:ph type="body" sz="quarter" idx="32"/>
          </p:nvPr>
        </p:nvSpPr>
        <p:spPr>
          <a:xfrm>
            <a:off x="794098" y="3016938"/>
            <a:ext cx="5435600" cy="1893277"/>
          </a:xfrm>
        </p:spPr>
        <p:txBody>
          <a:bodyPr numCol="1"/>
          <a:lstStyle/>
          <a:p>
            <a:r>
              <a:rPr lang="de-DE" sz="1200" dirty="0">
                <a:ea typeface="+mn-ea"/>
                <a:sym typeface="Helvetica Light"/>
              </a:rPr>
              <a:t>Die Unternehmenswerte sind aufeinander abgestimmt, und es sind diese Werte und die damit verbundenen Verhaltensweisen, die die Menschen, die das </a:t>
            </a:r>
            <a:r>
              <a:rPr lang="de-DE" sz="1200" dirty="0" err="1">
                <a:ea typeface="+mn-ea"/>
                <a:sym typeface="Helvetica Light"/>
              </a:rPr>
              <a:t>Maflow</a:t>
            </a:r>
            <a:r>
              <a:rPr lang="de-DE" sz="1200" dirty="0">
                <a:ea typeface="+mn-ea"/>
                <a:sym typeface="Helvetica Light"/>
              </a:rPr>
              <a:t>-Team bilden, charakterisieren.</a:t>
            </a:r>
          </a:p>
          <a:p>
            <a:r>
              <a:rPr lang="de-DE" sz="1200" dirty="0">
                <a:ea typeface="+mn-ea"/>
                <a:sym typeface="Helvetica Light"/>
              </a:rPr>
              <a:t>Das Team von </a:t>
            </a:r>
            <a:r>
              <a:rPr lang="de-DE" sz="1200" dirty="0" err="1">
                <a:ea typeface="+mn-ea"/>
                <a:sym typeface="Helvetica Light"/>
              </a:rPr>
              <a:t>Maflow</a:t>
            </a:r>
            <a:r>
              <a:rPr lang="de-DE" sz="1200" dirty="0">
                <a:ea typeface="+mn-ea"/>
                <a:sym typeface="Helvetica Light"/>
              </a:rPr>
              <a:t> übernimmt die Verantwortung für seine Arbeit und sein Handeln, gewinnt das Vertrauen seiner </a:t>
            </a:r>
            <a:r>
              <a:rPr lang="de-DE" sz="1200" dirty="0" err="1">
                <a:ea typeface="+mn-ea"/>
                <a:sym typeface="Helvetica Light"/>
              </a:rPr>
              <a:t>Kolleg:innen</a:t>
            </a:r>
            <a:r>
              <a:rPr lang="de-DE" sz="1200" dirty="0">
                <a:ea typeface="+mn-ea"/>
                <a:sym typeface="Helvetica Light"/>
              </a:rPr>
              <a:t> und </a:t>
            </a:r>
            <a:r>
              <a:rPr lang="de-DE" sz="1200" dirty="0" err="1">
                <a:ea typeface="+mn-ea"/>
                <a:sym typeface="Helvetica Light"/>
              </a:rPr>
              <a:t>Kund:innen</a:t>
            </a:r>
            <a:r>
              <a:rPr lang="de-DE" sz="1200" dirty="0">
                <a:ea typeface="+mn-ea"/>
                <a:sym typeface="Helvetica Light"/>
              </a:rPr>
              <a:t> und schafft nachhaltiges Wachstum für unsere Gesellschaft (Engagement).</a:t>
            </a:r>
          </a:p>
          <a:p>
            <a:r>
              <a:rPr lang="de-DE" sz="1200" dirty="0">
                <a:ea typeface="+mn-ea"/>
                <a:sym typeface="Helvetica Light"/>
              </a:rPr>
              <a:t>Das gesamte Team von </a:t>
            </a:r>
            <a:r>
              <a:rPr lang="de-DE" sz="1200" dirty="0" err="1">
                <a:ea typeface="+mn-ea"/>
                <a:sym typeface="Helvetica Light"/>
              </a:rPr>
              <a:t>Maflow</a:t>
            </a:r>
            <a:r>
              <a:rPr lang="de-DE" sz="1200" dirty="0">
                <a:ea typeface="+mn-ea"/>
                <a:sym typeface="Helvetica Light"/>
              </a:rPr>
              <a:t> verfügt über die Fähigkeit zur Vision, die notwendig und unabdingbar ist, um die Bemühungen um die Mission, die Vision und die Werte des Unternehmens zu lenken, und die sich ihrerseits an ein äußerst dynamisches Umfeld anpasst.</a:t>
            </a:r>
          </a:p>
        </p:txBody>
      </p:sp>
      <p:cxnSp>
        <p:nvCxnSpPr>
          <p:cNvPr id="48" name="Straight Connector 47">
            <a:extLst>
              <a:ext uri="{FF2B5EF4-FFF2-40B4-BE49-F238E27FC236}">
                <a16:creationId xmlns:a16="http://schemas.microsoft.com/office/drawing/2014/main" id="{37F93C55-7E1A-3146-824F-621019B33886}"/>
              </a:ext>
            </a:extLst>
          </p:cNvPr>
          <p:cNvCxnSpPr>
            <a:cxnSpLocks/>
          </p:cNvCxnSpPr>
          <p:nvPr/>
        </p:nvCxnSpPr>
        <p:spPr>
          <a:xfrm flipH="1">
            <a:off x="714870" y="6006787"/>
            <a:ext cx="5932042" cy="0"/>
          </a:xfrm>
          <a:prstGeom prst="line">
            <a:avLst/>
          </a:prstGeom>
          <a:solidFill>
            <a:srgbClr val="027354"/>
          </a:solid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4D3C089-CE4E-4746-9C75-B2055BCB4E6E}"/>
              </a:ext>
            </a:extLst>
          </p:cNvPr>
          <p:cNvGrpSpPr/>
          <p:nvPr/>
        </p:nvGrpSpPr>
        <p:grpSpPr>
          <a:xfrm>
            <a:off x="243398" y="2506643"/>
            <a:ext cx="441902" cy="510295"/>
            <a:chOff x="8823055" y="3850915"/>
            <a:chExt cx="751563" cy="867883"/>
          </a:xfrm>
          <a:solidFill>
            <a:srgbClr val="027354"/>
          </a:solidFill>
        </p:grpSpPr>
        <p:sp>
          <p:nvSpPr>
            <p:cNvPr id="30" name="Freeform 29">
              <a:extLst>
                <a:ext uri="{FF2B5EF4-FFF2-40B4-BE49-F238E27FC236}">
                  <a16:creationId xmlns:a16="http://schemas.microsoft.com/office/drawing/2014/main" id="{3DF09D5B-09F4-B643-9A98-EBC093C78A52}"/>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F29E38"/>
            </a:solidFill>
            <a:ln w="9028" cap="flat">
              <a:noFill/>
              <a:prstDash val="solid"/>
              <a:miter/>
            </a:ln>
          </p:spPr>
          <p:txBody>
            <a:bodyPr rtlCol="0" anchor="ctr"/>
            <a:lstStyle/>
            <a:p>
              <a:endParaRPr lang="en-US" dirty="0"/>
            </a:p>
          </p:txBody>
        </p:sp>
        <p:grpSp>
          <p:nvGrpSpPr>
            <p:cNvPr id="31" name="Graphic 2">
              <a:extLst>
                <a:ext uri="{FF2B5EF4-FFF2-40B4-BE49-F238E27FC236}">
                  <a16:creationId xmlns:a16="http://schemas.microsoft.com/office/drawing/2014/main" id="{6ABC357D-18E0-9444-BC86-2E9AD89DEC82}"/>
                </a:ext>
              </a:extLst>
            </p:cNvPr>
            <p:cNvGrpSpPr/>
            <p:nvPr/>
          </p:nvGrpSpPr>
          <p:grpSpPr>
            <a:xfrm>
              <a:off x="8823055" y="3850915"/>
              <a:ext cx="751563" cy="867883"/>
              <a:chOff x="8823055" y="3850915"/>
              <a:chExt cx="751563" cy="867883"/>
            </a:xfrm>
            <a:grpFill/>
          </p:grpSpPr>
          <p:sp>
            <p:nvSpPr>
              <p:cNvPr id="32" name="Freeform 31">
                <a:extLst>
                  <a:ext uri="{FF2B5EF4-FFF2-40B4-BE49-F238E27FC236}">
                    <a16:creationId xmlns:a16="http://schemas.microsoft.com/office/drawing/2014/main" id="{D142C4C8-C5F1-9C4F-A8BB-857592D51D65}"/>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45463509-DC80-4A49-9153-8CF6436E62AB}"/>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E23A08B-FED6-1D48-861D-81510F425B81}"/>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6435B1D-FB9C-A546-83CF-D48B77B0C36A}"/>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85700629-107C-8247-B864-EB2267D0B997}"/>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E2E313B-A23E-0149-8F31-32DB2E22B64B}"/>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3F08BD82-6F58-984A-883A-0312969EFD6A}"/>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29F43358-D6DA-D640-9527-BA3027FAA0EA}"/>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364C881-878C-FD46-9215-CFC4F87BE33B}"/>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dirty="0"/>
              </a:p>
            </p:txBody>
          </p:sp>
        </p:grpSp>
      </p:grpSp>
      <p:grpSp>
        <p:nvGrpSpPr>
          <p:cNvPr id="47" name="Group 46">
            <a:extLst>
              <a:ext uri="{FF2B5EF4-FFF2-40B4-BE49-F238E27FC236}">
                <a16:creationId xmlns:a16="http://schemas.microsoft.com/office/drawing/2014/main" id="{713CF1D7-56EB-D546-B795-CC230B1923F7}"/>
              </a:ext>
            </a:extLst>
          </p:cNvPr>
          <p:cNvGrpSpPr/>
          <p:nvPr/>
        </p:nvGrpSpPr>
        <p:grpSpPr>
          <a:xfrm>
            <a:off x="243398" y="5667212"/>
            <a:ext cx="498061" cy="446870"/>
            <a:chOff x="5591874" y="2370217"/>
            <a:chExt cx="948345" cy="850874"/>
          </a:xfrm>
          <a:solidFill>
            <a:srgbClr val="027354"/>
          </a:solidFill>
        </p:grpSpPr>
        <p:sp>
          <p:nvSpPr>
            <p:cNvPr id="50" name="Freeform 49">
              <a:extLst>
                <a:ext uri="{FF2B5EF4-FFF2-40B4-BE49-F238E27FC236}">
                  <a16:creationId xmlns:a16="http://schemas.microsoft.com/office/drawing/2014/main" id="{ACE57E78-D446-8249-8CF1-9B5B8A7C2073}"/>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29E38"/>
            </a:solidFill>
            <a:ln w="9028"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ED8265E-907B-3A43-A7E4-AE86E6A7655B}"/>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grpFill/>
            <a:ln w="9028" cap="flat">
              <a:noFill/>
              <a:prstDash val="solid"/>
              <a:miter/>
            </a:ln>
          </p:spPr>
          <p:txBody>
            <a:bodyPr rtlCol="0" anchor="ctr"/>
            <a:lstStyle/>
            <a:p>
              <a:endParaRPr lang="en-US" dirty="0"/>
            </a:p>
          </p:txBody>
        </p:sp>
        <p:grpSp>
          <p:nvGrpSpPr>
            <p:cNvPr id="52" name="Graphic 2">
              <a:extLst>
                <a:ext uri="{FF2B5EF4-FFF2-40B4-BE49-F238E27FC236}">
                  <a16:creationId xmlns:a16="http://schemas.microsoft.com/office/drawing/2014/main" id="{ED5B7646-FBCA-944D-BDBE-40E1C35B5BBA}"/>
                </a:ext>
              </a:extLst>
            </p:cNvPr>
            <p:cNvGrpSpPr/>
            <p:nvPr/>
          </p:nvGrpSpPr>
          <p:grpSpPr>
            <a:xfrm>
              <a:off x="5591874" y="2370217"/>
              <a:ext cx="948345" cy="850874"/>
              <a:chOff x="5591874" y="2370217"/>
              <a:chExt cx="948345" cy="850874"/>
            </a:xfrm>
            <a:grpFill/>
          </p:grpSpPr>
          <p:sp>
            <p:nvSpPr>
              <p:cNvPr id="53" name="Freeform 52">
                <a:extLst>
                  <a:ext uri="{FF2B5EF4-FFF2-40B4-BE49-F238E27FC236}">
                    <a16:creationId xmlns:a16="http://schemas.microsoft.com/office/drawing/2014/main" id="{78902242-E1AF-6E42-9ADF-8F396CE24EA4}"/>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20D088CF-4B71-0442-B90B-5E05CC4C28FE}"/>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65AF60B4-1B82-B44D-A6C2-A2436054E1BE}"/>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CEB0281C-AFCA-2947-9155-AFEDA1A3C137}"/>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186EE9EF-6C97-5740-9C91-9496B6195581}"/>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dirty="0"/>
              </a:p>
            </p:txBody>
          </p:sp>
        </p:grpSp>
      </p:grpSp>
      <p:sp>
        <p:nvSpPr>
          <p:cNvPr id="2" name="TextBox 1">
            <a:extLst>
              <a:ext uri="{FF2B5EF4-FFF2-40B4-BE49-F238E27FC236}">
                <a16:creationId xmlns:a16="http://schemas.microsoft.com/office/drawing/2014/main" id="{A4FA3DA8-3D66-4094-B554-AA8CCFBD4004}"/>
              </a:ext>
            </a:extLst>
          </p:cNvPr>
          <p:cNvSpPr txBox="1"/>
          <p:nvPr/>
        </p:nvSpPr>
        <p:spPr>
          <a:xfrm>
            <a:off x="107575" y="236757"/>
            <a:ext cx="6615953" cy="871177"/>
          </a:xfrm>
          <a:prstGeom prst="rect">
            <a:avLst/>
          </a:prstGeom>
          <a:solidFill>
            <a:srgbClr val="02735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Modul 4 - 5</a:t>
            </a:r>
          </a:p>
          <a:p>
            <a:pPr marL="0" marR="0" indent="0" algn="ctr" defTabSz="825500" rtl="0" fontAlgn="auto" latinLnBrk="0" hangingPunct="0">
              <a:lnSpc>
                <a:spcPct val="100000"/>
              </a:lnSpc>
              <a:spcBef>
                <a:spcPts val="0"/>
              </a:spcBef>
              <a:spcAft>
                <a:spcPts val="0"/>
              </a:spcAft>
              <a:buClrTx/>
              <a:buSzTx/>
              <a:buFontTx/>
              <a:buNone/>
              <a:tabLst/>
            </a:pPr>
            <a:r>
              <a:rPr lang="en-IE" sz="2400" b="1" dirty="0">
                <a:solidFill>
                  <a:schemeClr val="bg1"/>
                </a:solidFill>
                <a:latin typeface="Calibri" panose="020F0502020204030204" pitchFamily="34" charset="0"/>
                <a:cs typeface="Calibri" panose="020F0502020204030204" pitchFamily="34" charset="0"/>
              </a:rPr>
              <a:t>Management und Kultur</a:t>
            </a:r>
            <a:endParaRPr kumimoji="0" lang="en-I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endParaRPr>
          </a:p>
        </p:txBody>
      </p:sp>
      <p:sp>
        <p:nvSpPr>
          <p:cNvPr id="42" name="Text Placeholder 5">
            <a:extLst>
              <a:ext uri="{FF2B5EF4-FFF2-40B4-BE49-F238E27FC236}">
                <a16:creationId xmlns:a16="http://schemas.microsoft.com/office/drawing/2014/main" id="{E5DBC19F-9DFD-466E-919C-08C9FDA5AB4A}"/>
              </a:ext>
            </a:extLst>
          </p:cNvPr>
          <p:cNvSpPr txBox="1">
            <a:spLocks/>
          </p:cNvSpPr>
          <p:nvPr/>
        </p:nvSpPr>
        <p:spPr>
          <a:xfrm>
            <a:off x="880442" y="6118728"/>
            <a:ext cx="5435600" cy="1893277"/>
          </a:xfrm>
          <a:prstGeom prst="rect">
            <a:avLst/>
          </a:prstGeom>
        </p:spPr>
        <p:txBody>
          <a:bodyPr numCol="1" spcCol="288000" anchor="t">
            <a:noAutofit/>
          </a:bodyPr>
          <a:lstStyle>
            <a:lvl1pPr marL="0" marR="0" indent="0" algn="just" defTabSz="583729"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r>
              <a:rPr lang="de-DE" sz="1200" dirty="0">
                <a:ea typeface="+mn-ea"/>
                <a:sym typeface="Helvetica Light"/>
              </a:rPr>
              <a:t>Es liegt in der DNA der </a:t>
            </a:r>
            <a:r>
              <a:rPr lang="de-DE" sz="1200" dirty="0" err="1">
                <a:ea typeface="+mn-ea"/>
                <a:sym typeface="Helvetica Light"/>
              </a:rPr>
              <a:t>Maflow</a:t>
            </a:r>
            <a:r>
              <a:rPr lang="de-DE" sz="1200" dirty="0">
                <a:ea typeface="+mn-ea"/>
                <a:sym typeface="Helvetica Light"/>
              </a:rPr>
              <a:t>-Gruppe, die Aktivitäten </a:t>
            </a:r>
            <a:r>
              <a:rPr lang="de-DE" sz="1200" dirty="0">
                <a:ea typeface="+mn-ea"/>
                <a:sym typeface="Helvetica Light"/>
                <a:hlinkClick r:id="rId2"/>
              </a:rPr>
              <a:t>auf verantwortungsvolle und nachhaltige Weise </a:t>
            </a:r>
            <a:r>
              <a:rPr lang="de-DE" sz="1200" dirty="0">
                <a:ea typeface="+mn-ea"/>
                <a:sym typeface="Helvetica Light"/>
              </a:rPr>
              <a:t>auszuführen. Wir unterstützen und fördern Initiativen aus verschiedenen Bereichen mit dem Ziel, ein Unternehmen zu werden, das seine Werte und Verfahren offen und genau kommuniziert .... Aus diesem Grund wenden wir den "Ethikkodex der </a:t>
            </a:r>
            <a:r>
              <a:rPr lang="de-DE" sz="1200" dirty="0" err="1">
                <a:ea typeface="+mn-ea"/>
                <a:sym typeface="Helvetica Light"/>
              </a:rPr>
              <a:t>Maflow</a:t>
            </a:r>
            <a:r>
              <a:rPr lang="de-DE" sz="1200" dirty="0">
                <a:ea typeface="+mn-ea"/>
                <a:sym typeface="Helvetica Light"/>
              </a:rPr>
              <a:t>-Gruppe" an, der sich sowohl an die </a:t>
            </a:r>
            <a:r>
              <a:rPr lang="de-DE" sz="1200" dirty="0" err="1">
                <a:ea typeface="+mn-ea"/>
                <a:sym typeface="Helvetica Light"/>
              </a:rPr>
              <a:t>Mitarbeiter:innen</a:t>
            </a:r>
            <a:r>
              <a:rPr lang="de-DE" sz="1200" dirty="0">
                <a:ea typeface="+mn-ea"/>
                <a:sym typeface="Helvetica Light"/>
              </a:rPr>
              <a:t> der </a:t>
            </a:r>
            <a:r>
              <a:rPr lang="de-DE" sz="1200" dirty="0" err="1">
                <a:ea typeface="+mn-ea"/>
                <a:sym typeface="Helvetica Light"/>
              </a:rPr>
              <a:t>Maflow</a:t>
            </a:r>
            <a:r>
              <a:rPr lang="de-DE" sz="1200" dirty="0">
                <a:ea typeface="+mn-ea"/>
                <a:sym typeface="Helvetica Light"/>
              </a:rPr>
              <a:t>-Gruppe als auch an </a:t>
            </a:r>
            <a:r>
              <a:rPr lang="de-DE" sz="1200" dirty="0" err="1">
                <a:ea typeface="+mn-ea"/>
                <a:sym typeface="Helvetica Light"/>
              </a:rPr>
              <a:t>Kund:innen</a:t>
            </a:r>
            <a:r>
              <a:rPr lang="de-DE" sz="1200" dirty="0">
                <a:ea typeface="+mn-ea"/>
                <a:sym typeface="Helvetica Light"/>
              </a:rPr>
              <a:t>, Lieferanten und verschiedene soziale Akteure richtet.</a:t>
            </a:r>
          </a:p>
          <a:p>
            <a:endParaRPr lang="en-IE" sz="1200" dirty="0">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E1F34923-0618-41C3-8EC1-53B36839E295}"/>
              </a:ext>
            </a:extLst>
          </p:cNvPr>
          <p:cNvSpPr txBox="1"/>
          <p:nvPr/>
        </p:nvSpPr>
        <p:spPr>
          <a:xfrm>
            <a:off x="134472" y="1087395"/>
            <a:ext cx="6589055" cy="809622"/>
          </a:xfrm>
          <a:prstGeom prst="rect">
            <a:avLst/>
          </a:prstGeom>
          <a:solidFill>
            <a:srgbClr val="F29E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de-DE" sz="2000" b="1" dirty="0">
                <a:solidFill>
                  <a:schemeClr val="bg1"/>
                </a:solidFill>
                <a:latin typeface="Calibri" panose="020F0502020204030204" pitchFamily="34" charset="0"/>
                <a:cs typeface="Calibri" panose="020F0502020204030204" pitchFamily="34" charset="0"/>
              </a:rPr>
              <a:t>CSR in KMU: Spanische Fallbeispiele</a:t>
            </a:r>
          </a:p>
          <a:p>
            <a:r>
              <a:rPr lang="en-IE" sz="1200" b="1" i="1" dirty="0" err="1">
                <a:solidFill>
                  <a:schemeClr val="bg1"/>
                </a:solidFill>
                <a:latin typeface="Calibri" panose="020F0502020204030204" pitchFamily="34" charset="0"/>
                <a:ea typeface="+mn-ea"/>
                <a:cs typeface="Calibri" panose="020F0502020204030204" pitchFamily="34" charset="0"/>
                <a:sym typeface="Helvetica Light"/>
                <a:hlinkClick r:id="rId3">
                  <a:extLst>
                    <a:ext uri="{A12FA001-AC4F-418D-AE19-62706E023703}">
                      <ahyp:hlinkClr xmlns:ahyp="http://schemas.microsoft.com/office/drawing/2018/hyperlinkcolor" val="tx"/>
                    </a:ext>
                  </a:extLst>
                </a:hlinkClick>
              </a:rPr>
              <a:t>Maflow</a:t>
            </a:r>
            <a:r>
              <a:rPr lang="en-IE" sz="1200" b="1" i="1" dirty="0">
                <a:solidFill>
                  <a:schemeClr val="bg1"/>
                </a:solidFill>
                <a:latin typeface="Calibri" panose="020F0502020204030204" pitchFamily="34" charset="0"/>
                <a:ea typeface="+mn-ea"/>
                <a:cs typeface="Calibri" panose="020F0502020204030204" pitchFamily="34" charset="0"/>
                <a:sym typeface="Helvetica Light"/>
                <a:hlinkClick r:id="rId3">
                  <a:extLst>
                    <a:ext uri="{A12FA001-AC4F-418D-AE19-62706E023703}">
                      <ahyp:hlinkClr xmlns:ahyp="http://schemas.microsoft.com/office/drawing/2018/hyperlinkcolor" val="tx"/>
                    </a:ext>
                  </a:extLst>
                </a:hlinkClick>
              </a:rPr>
              <a:t>  Spain Automotive</a:t>
            </a:r>
            <a:r>
              <a:rPr lang="en-IE" sz="1200" b="1" i="1" dirty="0">
                <a:solidFill>
                  <a:schemeClr val="bg1"/>
                </a:solidFill>
                <a:latin typeface="Calibri" panose="020F0502020204030204" pitchFamily="34" charset="0"/>
                <a:ea typeface="+mn-ea"/>
                <a:cs typeface="Calibri" panose="020F0502020204030204" pitchFamily="34" charset="0"/>
                <a:sym typeface="Helvetica Light"/>
              </a:rPr>
              <a:t>, </a:t>
            </a:r>
            <a:r>
              <a:rPr lang="en-IE" sz="1200" b="1" i="1" dirty="0" err="1">
                <a:solidFill>
                  <a:schemeClr val="bg1"/>
                </a:solidFill>
                <a:latin typeface="Calibri" panose="020F0502020204030204" pitchFamily="34" charset="0"/>
                <a:ea typeface="+mn-ea"/>
                <a:cs typeface="Calibri" panose="020F0502020204030204" pitchFamily="34" charset="0"/>
                <a:sym typeface="Helvetica Light"/>
              </a:rPr>
              <a:t>Automatisierungstechnik</a:t>
            </a:r>
            <a:r>
              <a:rPr lang="en-IE" sz="1200" b="1" i="1" dirty="0">
                <a:solidFill>
                  <a:schemeClr val="bg1"/>
                </a:solidFill>
                <a:latin typeface="Calibri" panose="020F0502020204030204" pitchFamily="34" charset="0"/>
                <a:ea typeface="+mn-ea"/>
                <a:cs typeface="Calibri" panose="020F0502020204030204" pitchFamily="34" charset="0"/>
                <a:sym typeface="Helvetica Light"/>
              </a:rPr>
              <a:t> </a:t>
            </a:r>
            <a:r>
              <a:rPr lang="en-IE" sz="1200" b="1" i="1" dirty="0" err="1">
                <a:solidFill>
                  <a:schemeClr val="bg1"/>
                </a:solidFill>
                <a:latin typeface="Calibri" panose="020F0502020204030204" pitchFamily="34" charset="0"/>
                <a:ea typeface="+mn-ea"/>
                <a:cs typeface="Calibri" panose="020F0502020204030204" pitchFamily="34" charset="0"/>
                <a:sym typeface="Helvetica Light"/>
              </a:rPr>
              <a:t>im</a:t>
            </a:r>
            <a:r>
              <a:rPr lang="en-IE" sz="1200" b="1" i="1" dirty="0">
                <a:solidFill>
                  <a:schemeClr val="bg1"/>
                </a:solidFill>
                <a:latin typeface="Calibri" panose="020F0502020204030204" pitchFamily="34" charset="0"/>
                <a:ea typeface="+mn-ea"/>
                <a:cs typeface="Calibri" panose="020F0502020204030204" pitchFamily="34" charset="0"/>
                <a:sym typeface="Helvetica Light"/>
              </a:rPr>
              <a:t> </a:t>
            </a:r>
            <a:r>
              <a:rPr lang="en-IE" sz="1200" b="1" i="1" dirty="0" err="1">
                <a:solidFill>
                  <a:schemeClr val="bg1"/>
                </a:solidFill>
                <a:latin typeface="Calibri" panose="020F0502020204030204" pitchFamily="34" charset="0"/>
                <a:ea typeface="+mn-ea"/>
                <a:cs typeface="Calibri" panose="020F0502020204030204" pitchFamily="34" charset="0"/>
                <a:sym typeface="Helvetica Light"/>
              </a:rPr>
              <a:t>Maschinenbau</a:t>
            </a:r>
            <a:endParaRPr lang="en-IE" sz="1200" b="1" i="1" dirty="0">
              <a:solidFill>
                <a:schemeClr val="bg1"/>
              </a:solidFill>
              <a:latin typeface="Calibri" panose="020F0502020204030204" pitchFamily="34" charset="0"/>
              <a:ea typeface="+mn-ea"/>
              <a:cs typeface="Calibri" panose="020F0502020204030204" pitchFamily="34" charset="0"/>
              <a:sym typeface="Helvetica Light"/>
            </a:endParaRPr>
          </a:p>
          <a:p>
            <a:endParaRPr lang="en-IE" sz="1200" b="1" i="1" dirty="0">
              <a:solidFill>
                <a:schemeClr val="bg1"/>
              </a:solidFill>
              <a:latin typeface="Calibri" panose="020F0502020204030204" pitchFamily="34" charset="0"/>
              <a:ea typeface="+mn-ea"/>
              <a:cs typeface="Calibri" panose="020F0502020204030204" pitchFamily="34" charset="0"/>
              <a:sym typeface="Helvetica Light"/>
            </a:endParaRPr>
          </a:p>
        </p:txBody>
      </p:sp>
      <p:pic>
        <p:nvPicPr>
          <p:cNvPr id="3" name="Imagen 2"/>
          <p:cNvPicPr>
            <a:picLocks noChangeAspect="1"/>
          </p:cNvPicPr>
          <p:nvPr/>
        </p:nvPicPr>
        <p:blipFill>
          <a:blip r:embed="rId4"/>
          <a:stretch>
            <a:fillRect/>
          </a:stretch>
        </p:blipFill>
        <p:spPr>
          <a:xfrm>
            <a:off x="0" y="-12078"/>
            <a:ext cx="1255885" cy="835224"/>
          </a:xfrm>
          <a:prstGeom prst="rect">
            <a:avLst/>
          </a:prstGeom>
        </p:spPr>
      </p:pic>
      <p:sp>
        <p:nvSpPr>
          <p:cNvPr id="9" name="Text Placeholder 6">
            <a:extLst>
              <a:ext uri="{FF2B5EF4-FFF2-40B4-BE49-F238E27FC236}">
                <a16:creationId xmlns:a16="http://schemas.microsoft.com/office/drawing/2014/main" id="{6BC06293-C1C0-0B53-36E3-68BA009F4FE0}"/>
              </a:ext>
            </a:extLst>
          </p:cNvPr>
          <p:cNvSpPr txBox="1">
            <a:spLocks/>
          </p:cNvSpPr>
          <p:nvPr/>
        </p:nvSpPr>
        <p:spPr>
          <a:xfrm>
            <a:off x="794097" y="2515695"/>
            <a:ext cx="5435599"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r>
              <a:rPr lang="de-DE" dirty="0">
                <a:solidFill>
                  <a:srgbClr val="F29E38"/>
                </a:solidFill>
              </a:rPr>
              <a:t>CSR-Rahmen, -Prozesse und -Kommunikation des Unternehmens</a:t>
            </a:r>
          </a:p>
          <a:p>
            <a:pPr hangingPunct="1"/>
            <a:r>
              <a:rPr lang="de-DE" b="0" i="1" dirty="0">
                <a:ea typeface="Calibri" panose="020F0502020204030204" pitchFamily="34" charset="0"/>
              </a:rPr>
              <a:t>(CSR Mission, Ziele, KPIs, Reporting) </a:t>
            </a:r>
            <a:endParaRPr lang="de-DE" sz="1800" b="0" dirty="0"/>
          </a:p>
        </p:txBody>
      </p:sp>
      <p:sp>
        <p:nvSpPr>
          <p:cNvPr id="10" name="Text Placeholder 6">
            <a:extLst>
              <a:ext uri="{FF2B5EF4-FFF2-40B4-BE49-F238E27FC236}">
                <a16:creationId xmlns:a16="http://schemas.microsoft.com/office/drawing/2014/main" id="{7238128C-0385-84EC-ED6F-AB29FBCB4992}"/>
              </a:ext>
            </a:extLst>
          </p:cNvPr>
          <p:cNvSpPr txBox="1">
            <a:spLocks/>
          </p:cNvSpPr>
          <p:nvPr/>
        </p:nvSpPr>
        <p:spPr>
          <a:xfrm>
            <a:off x="817555" y="5658375"/>
            <a:ext cx="5435599"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r>
              <a:rPr lang="de-DE" dirty="0">
                <a:solidFill>
                  <a:srgbClr val="F29E38"/>
                </a:solidFill>
              </a:rPr>
              <a:t>Interne Demokratie und Transparenz</a:t>
            </a:r>
            <a:endParaRPr lang="de-DE" sz="1600" dirty="0"/>
          </a:p>
        </p:txBody>
      </p:sp>
      <p:pic>
        <p:nvPicPr>
          <p:cNvPr id="11" name="Grafik 10">
            <a:extLst>
              <a:ext uri="{FF2B5EF4-FFF2-40B4-BE49-F238E27FC236}">
                <a16:creationId xmlns:a16="http://schemas.microsoft.com/office/drawing/2014/main" id="{43C7121C-BE59-0877-B72E-8A700534CFC8}"/>
              </a:ext>
            </a:extLst>
          </p:cNvPr>
          <p:cNvPicPr>
            <a:picLocks noChangeAspect="1"/>
          </p:cNvPicPr>
          <p:nvPr/>
        </p:nvPicPr>
        <p:blipFill>
          <a:blip r:embed="rId5"/>
          <a:stretch>
            <a:fillRect/>
          </a:stretch>
        </p:blipFill>
        <p:spPr>
          <a:xfrm>
            <a:off x="290702" y="9266978"/>
            <a:ext cx="1083165" cy="324158"/>
          </a:xfrm>
          <a:prstGeom prst="rect">
            <a:avLst/>
          </a:prstGeom>
        </p:spPr>
      </p:pic>
      <p:sp>
        <p:nvSpPr>
          <p:cNvPr id="12" name="Textfeld 11">
            <a:extLst>
              <a:ext uri="{FF2B5EF4-FFF2-40B4-BE49-F238E27FC236}">
                <a16:creationId xmlns:a16="http://schemas.microsoft.com/office/drawing/2014/main" id="{122FB230-C6E7-6F47-92EA-7148342F1437}"/>
              </a:ext>
            </a:extLst>
          </p:cNvPr>
          <p:cNvSpPr txBox="1"/>
          <p:nvPr/>
        </p:nvSpPr>
        <p:spPr>
          <a:xfrm>
            <a:off x="1337966" y="9244391"/>
            <a:ext cx="2913823" cy="369332"/>
          </a:xfrm>
          <a:prstGeom prst="rect">
            <a:avLst/>
          </a:prstGeom>
          <a:solidFill>
            <a:schemeClr val="bg1"/>
          </a:solidFill>
        </p:spPr>
        <p:txBody>
          <a:bodyPr wrap="square" rtlCol="0">
            <a:spAutoFit/>
          </a:bodyPr>
          <a:lstStyle/>
          <a:p>
            <a:pPr algn="l"/>
            <a:r>
              <a:rPr lang="de-DE" sz="6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a:t>
            </a:r>
            <a:endParaRPr lang="en-GB" sz="600" dirty="0">
              <a:solidFill>
                <a:schemeClr val="tx1">
                  <a:lumMod val="75000"/>
                  <a:lumOff val="25000"/>
                </a:schemeClr>
              </a:solidFill>
            </a:endParaRPr>
          </a:p>
        </p:txBody>
      </p:sp>
      <p:sp>
        <p:nvSpPr>
          <p:cNvPr id="13" name="TextBox 96">
            <a:extLst>
              <a:ext uri="{FF2B5EF4-FFF2-40B4-BE49-F238E27FC236}">
                <a16:creationId xmlns:a16="http://schemas.microsoft.com/office/drawing/2014/main" id="{9CEE1B6F-7FDE-2BF2-0D97-BA6EBC27A7EC}"/>
              </a:ext>
            </a:extLst>
          </p:cNvPr>
          <p:cNvSpPr txBox="1"/>
          <p:nvPr/>
        </p:nvSpPr>
        <p:spPr>
          <a:xfrm>
            <a:off x="4300305" y="9429057"/>
            <a:ext cx="1679237" cy="184666"/>
          </a:xfrm>
          <a:prstGeom prst="rect">
            <a:avLst/>
          </a:prstGeom>
          <a:noFill/>
        </p:spPr>
        <p:txBody>
          <a:bodyPr wrap="square" rtlCol="0">
            <a:spAutoFit/>
          </a:bodyPr>
          <a:ls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algn="l">
              <a:defRPr sz="60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t>Diese Ressource ist lizenziert unter CC BY 4.0</a:t>
            </a:r>
          </a:p>
        </p:txBody>
      </p:sp>
      <p:pic>
        <p:nvPicPr>
          <p:cNvPr id="14" name="Grafik 63">
            <a:extLst>
              <a:ext uri="{FF2B5EF4-FFF2-40B4-BE49-F238E27FC236}">
                <a16:creationId xmlns:a16="http://schemas.microsoft.com/office/drawing/2014/main" id="{47E710B9-405A-731E-3334-3C71BB0E72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9738" y="9393023"/>
            <a:ext cx="571500" cy="202621"/>
          </a:xfrm>
          <a:prstGeom prst="rect">
            <a:avLst/>
          </a:prstGeom>
        </p:spPr>
      </p:pic>
    </p:spTree>
    <p:extLst>
      <p:ext uri="{BB962C8B-B14F-4D97-AF65-F5344CB8AC3E}">
        <p14:creationId xmlns:p14="http://schemas.microsoft.com/office/powerpoint/2010/main" val="41300792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81064AC-77E8-294D-B5E3-6B925EE515BB}"/>
              </a:ext>
            </a:extLst>
          </p:cNvPr>
          <p:cNvSpPr>
            <a:spLocks noGrp="1"/>
          </p:cNvSpPr>
          <p:nvPr>
            <p:ph type="body" sz="quarter" idx="59"/>
          </p:nvPr>
        </p:nvSpPr>
        <p:spPr>
          <a:xfrm>
            <a:off x="3819524" y="1172199"/>
            <a:ext cx="2933701" cy="1632228"/>
          </a:xfrm>
        </p:spPr>
        <p:txBody>
          <a:bodyPr/>
          <a:lstStyle/>
          <a:p>
            <a:pPr algn="r"/>
            <a:r>
              <a:rPr lang="de-DE" sz="1200" dirty="0"/>
              <a:t>Die </a:t>
            </a:r>
            <a:r>
              <a:rPr lang="de-DE" sz="1200" dirty="0" err="1"/>
              <a:t>Mitarbeiter:innen</a:t>
            </a:r>
            <a:r>
              <a:rPr lang="de-DE" sz="1200" dirty="0"/>
              <a:t>, das Humankapital, sind eine grundlegende Ressource bei </a:t>
            </a:r>
            <a:r>
              <a:rPr lang="de-DE" sz="1200" dirty="0" err="1"/>
              <a:t>Maflow</a:t>
            </a:r>
            <a:r>
              <a:rPr lang="de-DE" sz="1200" dirty="0"/>
              <a:t>. Ein Hauptziel der Personalpolitik ist es, ein kreatives Umfeld zu schaffen, das auf der "Kaizen"-Philosophie basiert, deren Grundregel darin besteht, alle </a:t>
            </a:r>
            <a:r>
              <a:rPr lang="de-DE" sz="1200" dirty="0" err="1"/>
              <a:t>Mitarbeiter:innen</a:t>
            </a:r>
            <a:r>
              <a:rPr lang="de-DE" sz="1200" dirty="0"/>
              <a:t> in den Aufbau des Wertes des Unternehmens und damit seiner Produkte einzubeziehen.</a:t>
            </a:r>
          </a:p>
        </p:txBody>
      </p:sp>
      <p:sp>
        <p:nvSpPr>
          <p:cNvPr id="10" name="Text Placeholder 9">
            <a:extLst>
              <a:ext uri="{FF2B5EF4-FFF2-40B4-BE49-F238E27FC236}">
                <a16:creationId xmlns:a16="http://schemas.microsoft.com/office/drawing/2014/main" id="{003BFAF5-A772-CC42-9ED3-997BA0353700}"/>
              </a:ext>
            </a:extLst>
          </p:cNvPr>
          <p:cNvSpPr>
            <a:spLocks noGrp="1"/>
          </p:cNvSpPr>
          <p:nvPr>
            <p:ph type="body" sz="quarter" idx="60"/>
          </p:nvPr>
        </p:nvSpPr>
        <p:spPr>
          <a:prstGeom prst="rect">
            <a:avLst/>
          </a:prstGeom>
        </p:spPr>
        <p:txBody>
          <a:bodyPr/>
          <a:lstStyle/>
          <a:p>
            <a:r>
              <a:rPr lang="en-US" dirty="0"/>
              <a:t>“</a:t>
            </a:r>
          </a:p>
        </p:txBody>
      </p:sp>
      <p:sp>
        <p:nvSpPr>
          <p:cNvPr id="13" name="Text Placeholder 12">
            <a:extLst>
              <a:ext uri="{FF2B5EF4-FFF2-40B4-BE49-F238E27FC236}">
                <a16:creationId xmlns:a16="http://schemas.microsoft.com/office/drawing/2014/main" id="{60676D48-B9A1-FD45-9FAF-F48E4636748D}"/>
              </a:ext>
            </a:extLst>
          </p:cNvPr>
          <p:cNvSpPr>
            <a:spLocks noGrp="1"/>
          </p:cNvSpPr>
          <p:nvPr>
            <p:ph type="body" sz="quarter" idx="63"/>
          </p:nvPr>
        </p:nvSpPr>
        <p:spPr>
          <a:xfrm>
            <a:off x="926913" y="6807330"/>
            <a:ext cx="5412847" cy="2205353"/>
          </a:xfrm>
        </p:spPr>
        <p:txBody>
          <a:bodyPr/>
          <a:lstStyle/>
          <a:p>
            <a:pPr marL="0" indent="0">
              <a:buNone/>
            </a:pPr>
            <a:r>
              <a:rPr lang="de-DE" sz="1200" dirty="0" err="1">
                <a:ea typeface="+mn-ea"/>
                <a:sym typeface="Helvetica Light"/>
              </a:rPr>
              <a:t>Maflow</a:t>
            </a:r>
            <a:r>
              <a:rPr lang="de-DE" sz="1200" dirty="0">
                <a:ea typeface="+mn-ea"/>
                <a:sym typeface="Helvetica Light"/>
              </a:rPr>
              <a:t> Spanien wendet die Grundsätze des Personalmanagements an, um seine </a:t>
            </a:r>
            <a:r>
              <a:rPr lang="de-DE" sz="1200" dirty="0" err="1">
                <a:ea typeface="+mn-ea"/>
                <a:sym typeface="Helvetica Light"/>
              </a:rPr>
              <a:t>Mitarbeiter:innen</a:t>
            </a:r>
            <a:r>
              <a:rPr lang="de-DE" sz="1200" dirty="0">
                <a:ea typeface="+mn-ea"/>
                <a:sym typeface="Helvetica Light"/>
              </a:rPr>
              <a:t> zu unterstützen:</a:t>
            </a:r>
          </a:p>
          <a:p>
            <a:pPr marL="0" indent="0">
              <a:buNone/>
            </a:pPr>
            <a:endParaRPr lang="de-DE" sz="1200" dirty="0">
              <a:ea typeface="+mn-ea"/>
              <a:sym typeface="Helvetica Light"/>
            </a:endParaRPr>
          </a:p>
          <a:p>
            <a:pPr algn="l"/>
            <a:r>
              <a:rPr lang="de-DE" sz="1200" dirty="0">
                <a:ea typeface="+mn-ea"/>
                <a:sym typeface="Helvetica Light"/>
              </a:rPr>
              <a:t>Achtung der Menschen- und Arbeitsrechte</a:t>
            </a:r>
          </a:p>
          <a:p>
            <a:pPr algn="l"/>
            <a:r>
              <a:rPr lang="de-DE" sz="1200" dirty="0">
                <a:ea typeface="+mn-ea"/>
                <a:sym typeface="Helvetica Light"/>
              </a:rPr>
              <a:t>Sicherheit am Arbeitsplatz</a:t>
            </a:r>
          </a:p>
          <a:p>
            <a:pPr algn="l"/>
            <a:r>
              <a:rPr lang="de-DE" sz="1200" dirty="0">
                <a:ea typeface="+mn-ea"/>
                <a:sym typeface="Helvetica Light"/>
              </a:rPr>
              <a:t>Entwicklung sowie Karriere- und Berufschancen</a:t>
            </a:r>
          </a:p>
          <a:p>
            <a:pPr algn="l"/>
            <a:r>
              <a:rPr lang="de-DE" sz="1200" dirty="0">
                <a:ea typeface="+mn-ea"/>
                <a:sym typeface="Helvetica Light"/>
              </a:rPr>
              <a:t>Teams, die unabhängig vom Ziel erreicht werden können</a:t>
            </a:r>
          </a:p>
          <a:p>
            <a:pPr algn="l"/>
            <a:r>
              <a:rPr lang="de-DE" sz="1200" dirty="0">
                <a:ea typeface="+mn-ea"/>
                <a:sym typeface="Helvetica Light"/>
              </a:rPr>
              <a:t>Möglichkeiten zur Mitwirkung an der Verbesserung der Arbeitsbedingungen</a:t>
            </a:r>
          </a:p>
          <a:p>
            <a:pPr algn="l"/>
            <a:r>
              <a:rPr lang="de-DE" sz="1200" dirty="0">
                <a:ea typeface="+mn-ea"/>
                <a:sym typeface="Helvetica Light"/>
              </a:rPr>
              <a:t>Möglichkeiten zur Umsetzung von Rationalisierungs- und Effizienzsteigerungsinitiativen</a:t>
            </a:r>
            <a:endParaRPr lang="en-IE" sz="1200" dirty="0">
              <a:latin typeface="Calibri" panose="020F0502020204030204" pitchFamily="34" charset="0"/>
              <a:cs typeface="Calibri" panose="020F0502020204030204" pitchFamily="34" charset="0"/>
            </a:endParaRPr>
          </a:p>
        </p:txBody>
      </p:sp>
      <p:grpSp>
        <p:nvGrpSpPr>
          <p:cNvPr id="49" name="Group 48">
            <a:extLst>
              <a:ext uri="{FF2B5EF4-FFF2-40B4-BE49-F238E27FC236}">
                <a16:creationId xmlns:a16="http://schemas.microsoft.com/office/drawing/2014/main" id="{FF1C6C02-F121-F142-BD19-42271C1E9E31}"/>
              </a:ext>
            </a:extLst>
          </p:cNvPr>
          <p:cNvGrpSpPr/>
          <p:nvPr/>
        </p:nvGrpSpPr>
        <p:grpSpPr>
          <a:xfrm>
            <a:off x="270602" y="6424707"/>
            <a:ext cx="6604710" cy="384466"/>
            <a:chOff x="253290" y="7338001"/>
            <a:chExt cx="6604710" cy="384466"/>
          </a:xfrm>
          <a:solidFill>
            <a:srgbClr val="027354"/>
          </a:solidFill>
        </p:grpSpPr>
        <p:cxnSp>
          <p:nvCxnSpPr>
            <p:cNvPr id="20" name="Straight Connector 19">
              <a:extLst>
                <a:ext uri="{FF2B5EF4-FFF2-40B4-BE49-F238E27FC236}">
                  <a16:creationId xmlns:a16="http://schemas.microsoft.com/office/drawing/2014/main" id="{A83109D4-A669-C34E-B384-9F21A40A02A4}"/>
                </a:ext>
              </a:extLst>
            </p:cNvPr>
            <p:cNvCxnSpPr>
              <a:cxnSpLocks/>
            </p:cNvCxnSpPr>
            <p:nvPr/>
          </p:nvCxnSpPr>
          <p:spPr>
            <a:xfrm flipH="1">
              <a:off x="734914" y="7530235"/>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36" name="Graphic 2">
              <a:extLst>
                <a:ext uri="{FF2B5EF4-FFF2-40B4-BE49-F238E27FC236}">
                  <a16:creationId xmlns:a16="http://schemas.microsoft.com/office/drawing/2014/main" id="{869722C5-B5FC-614A-920C-405EAC10B317}"/>
                </a:ext>
              </a:extLst>
            </p:cNvPr>
            <p:cNvGrpSpPr/>
            <p:nvPr/>
          </p:nvGrpSpPr>
          <p:grpSpPr>
            <a:xfrm>
              <a:off x="253290" y="7338001"/>
              <a:ext cx="380005" cy="384466"/>
              <a:chOff x="7190753" y="5365577"/>
              <a:chExt cx="745522" cy="754273"/>
            </a:xfrm>
            <a:grpFill/>
          </p:grpSpPr>
          <p:sp>
            <p:nvSpPr>
              <p:cNvPr id="37" name="Freeform 36">
                <a:extLst>
                  <a:ext uri="{FF2B5EF4-FFF2-40B4-BE49-F238E27FC236}">
                    <a16:creationId xmlns:a16="http://schemas.microsoft.com/office/drawing/2014/main" id="{198C42EF-EF35-BA4A-B03C-51029C0C6D7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0B54CE1-20D2-7143-A8DD-4EF0FFB94B3D}"/>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125C22B8-A3B4-0F49-A2B8-93A55634401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6B1FDABE-EE76-3C43-90E1-9289922558A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A2F8339-5F37-2C45-868C-6F67DE9AB7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A0B35E4-3190-9847-9A69-DE8E557CB34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614F19A4-5D15-3F45-9309-E225591DE85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8AF145E6-F4CF-044C-88A6-996B97EF088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72E76540-C805-7046-931B-6CE2B00FB8F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dirty="0"/>
              </a:p>
            </p:txBody>
          </p:sp>
        </p:grpSp>
      </p:grpSp>
      <p:sp>
        <p:nvSpPr>
          <p:cNvPr id="59" name="Text Placeholder 12">
            <a:extLst>
              <a:ext uri="{FF2B5EF4-FFF2-40B4-BE49-F238E27FC236}">
                <a16:creationId xmlns:a16="http://schemas.microsoft.com/office/drawing/2014/main" id="{C7524627-ABB1-4F56-B87D-D9947BFC036E}"/>
              </a:ext>
            </a:extLst>
          </p:cNvPr>
          <p:cNvSpPr txBox="1">
            <a:spLocks/>
          </p:cNvSpPr>
          <p:nvPr/>
        </p:nvSpPr>
        <p:spPr>
          <a:xfrm>
            <a:off x="922714" y="7326476"/>
            <a:ext cx="5412847" cy="1526820"/>
          </a:xfrm>
          <a:prstGeom prst="rect">
            <a:avLst/>
          </a:prstGeom>
        </p:spPr>
        <p:txBody>
          <a:bodyPr numCol="1" spcCol="288000" anchor="t">
            <a:noAutofit/>
          </a:bodyPr>
          <a:lstStyle>
            <a:lvl1pPr marL="171450" marR="0" indent="-171450" algn="just" defTabSz="583729" rtl="0" latinLnBrk="0">
              <a:lnSpc>
                <a:spcPct val="100000"/>
              </a:lnSpc>
              <a:spcBef>
                <a:spcPts val="0"/>
              </a:spcBef>
              <a:spcAft>
                <a:spcPts val="0"/>
              </a:spcAft>
              <a:buClr>
                <a:srgbClr val="40B894"/>
              </a:buClr>
              <a:buSzTx/>
              <a:buFont typeface="Arial" panose="020B0604020202020204" pitchFamily="34" charset="0"/>
              <a:buChar char="•"/>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228600" indent="-228600">
              <a:buFont typeface="+mj-lt"/>
              <a:buAutoNum type="arabicPeriod"/>
            </a:pPr>
            <a:endParaRPr lang="en-IE" dirty="0"/>
          </a:p>
        </p:txBody>
      </p:sp>
      <p:sp>
        <p:nvSpPr>
          <p:cNvPr id="33" name="Text Placeholder 11">
            <a:extLst>
              <a:ext uri="{FF2B5EF4-FFF2-40B4-BE49-F238E27FC236}">
                <a16:creationId xmlns:a16="http://schemas.microsoft.com/office/drawing/2014/main" id="{ED4941CF-E477-3C92-D348-F859ADD55558}"/>
              </a:ext>
            </a:extLst>
          </p:cNvPr>
          <p:cNvSpPr txBox="1">
            <a:spLocks/>
          </p:cNvSpPr>
          <p:nvPr/>
        </p:nvSpPr>
        <p:spPr>
          <a:xfrm>
            <a:off x="755025" y="6135880"/>
            <a:ext cx="5132055" cy="400013"/>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pPr>
            <a:r>
              <a:rPr lang="de-DE" dirty="0">
                <a:solidFill>
                  <a:srgbClr val="F29E38"/>
                </a:solidFill>
                <a:ea typeface="Calibri" panose="020F0502020204030204" pitchFamily="34" charset="0"/>
                <a:sym typeface="Helvetica Light"/>
              </a:rPr>
              <a:t>Sozialer Dialog und Verantwortlichkeiten</a:t>
            </a:r>
          </a:p>
          <a:p>
            <a:pPr hangingPunct="1">
              <a:lnSpc>
                <a:spcPct val="100000"/>
              </a:lnSpc>
            </a:pPr>
            <a:r>
              <a:rPr lang="de-DE" b="0" i="1" dirty="0">
                <a:ea typeface="Calibri" panose="020F0502020204030204" pitchFamily="34" charset="0"/>
                <a:sym typeface="Helvetica Light"/>
              </a:rPr>
              <a:t>(Beteiligung an Gewerkschaften, Ethikkodex usw.)</a:t>
            </a:r>
          </a:p>
        </p:txBody>
      </p:sp>
      <p:sp>
        <p:nvSpPr>
          <p:cNvPr id="35" name="Bildplatzhalter 34">
            <a:extLst>
              <a:ext uri="{FF2B5EF4-FFF2-40B4-BE49-F238E27FC236}">
                <a16:creationId xmlns:a16="http://schemas.microsoft.com/office/drawing/2014/main" id="{27F2AFE8-0135-6D4B-4E04-2652BAA998D0}"/>
              </a:ext>
            </a:extLst>
          </p:cNvPr>
          <p:cNvSpPr>
            <a:spLocks noGrp="1"/>
          </p:cNvSpPr>
          <p:nvPr>
            <p:ph type="pic" sz="quarter" idx="64"/>
          </p:nvPr>
        </p:nvSpPr>
        <p:spPr/>
      </p:sp>
      <p:pic>
        <p:nvPicPr>
          <p:cNvPr id="46" name="Picture Placeholder 4">
            <a:extLst>
              <a:ext uri="{FF2B5EF4-FFF2-40B4-BE49-F238E27FC236}">
                <a16:creationId xmlns:a16="http://schemas.microsoft.com/office/drawing/2014/main" id="{F5E79C62-1B91-9CE7-CE52-F717C8BC443C}"/>
              </a:ext>
            </a:extLst>
          </p:cNvPr>
          <p:cNvPicPr>
            <a:picLocks noChangeAspect="1"/>
          </p:cNvPicPr>
          <p:nvPr/>
        </p:nvPicPr>
        <p:blipFill rotWithShape="1">
          <a:blip r:embed="rId2">
            <a:extLst>
              <a:ext uri="{28A0092B-C50C-407E-A947-70E740481C1C}">
                <a14:useLocalDpi xmlns:a14="http://schemas.microsoft.com/office/drawing/2010/main" val="0"/>
              </a:ext>
            </a:extLst>
          </a:blip>
          <a:srcRect l="-857" t="-2399" r="-21944" b="-24119"/>
          <a:stretch/>
        </p:blipFill>
        <p:spPr>
          <a:xfrm>
            <a:off x="-9789" y="6452"/>
            <a:ext cx="3731267" cy="2996804"/>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rgbClr val="8E8E8E"/>
          </a:solidFill>
        </p:spPr>
      </p:pic>
      <p:grpSp>
        <p:nvGrpSpPr>
          <p:cNvPr id="53" name="Group 43">
            <a:extLst>
              <a:ext uri="{FF2B5EF4-FFF2-40B4-BE49-F238E27FC236}">
                <a16:creationId xmlns:a16="http://schemas.microsoft.com/office/drawing/2014/main" id="{FA2DA2F9-E707-AF99-EE56-B229A19908B1}"/>
              </a:ext>
            </a:extLst>
          </p:cNvPr>
          <p:cNvGrpSpPr/>
          <p:nvPr/>
        </p:nvGrpSpPr>
        <p:grpSpPr>
          <a:xfrm>
            <a:off x="217406" y="3750898"/>
            <a:ext cx="6580610" cy="392129"/>
            <a:chOff x="269443" y="3834676"/>
            <a:chExt cx="6580610" cy="392129"/>
          </a:xfrm>
          <a:solidFill>
            <a:srgbClr val="027354"/>
          </a:solidFill>
        </p:grpSpPr>
        <p:cxnSp>
          <p:nvCxnSpPr>
            <p:cNvPr id="54" name="Straight Connector 44">
              <a:extLst>
                <a:ext uri="{FF2B5EF4-FFF2-40B4-BE49-F238E27FC236}">
                  <a16:creationId xmlns:a16="http://schemas.microsoft.com/office/drawing/2014/main" id="{1690CA77-A9F9-CAF5-3FB1-DDD467B1A2DC}"/>
                </a:ext>
              </a:extLst>
            </p:cNvPr>
            <p:cNvCxnSpPr>
              <a:cxnSpLocks/>
            </p:cNvCxnSpPr>
            <p:nvPr/>
          </p:nvCxnSpPr>
          <p:spPr>
            <a:xfrm flipH="1">
              <a:off x="726967" y="4044828"/>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55" name="Graphic 3">
              <a:extLst>
                <a:ext uri="{FF2B5EF4-FFF2-40B4-BE49-F238E27FC236}">
                  <a16:creationId xmlns:a16="http://schemas.microsoft.com/office/drawing/2014/main" id="{A469EDFA-0979-3AAA-D542-8BFFEF472DF4}"/>
                </a:ext>
              </a:extLst>
            </p:cNvPr>
            <p:cNvGrpSpPr/>
            <p:nvPr/>
          </p:nvGrpSpPr>
          <p:grpSpPr>
            <a:xfrm>
              <a:off x="269443" y="3834676"/>
              <a:ext cx="363852" cy="392129"/>
              <a:chOff x="8697387" y="3737866"/>
              <a:chExt cx="1058709" cy="1140988"/>
            </a:xfrm>
            <a:grpFill/>
          </p:grpSpPr>
          <p:sp>
            <p:nvSpPr>
              <p:cNvPr id="56" name="Freeform 23">
                <a:extLst>
                  <a:ext uri="{FF2B5EF4-FFF2-40B4-BE49-F238E27FC236}">
                    <a16:creationId xmlns:a16="http://schemas.microsoft.com/office/drawing/2014/main" id="{0C91369A-2EAC-44F5-9A6C-DAE023B98BC9}"/>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dirty="0"/>
              </a:p>
            </p:txBody>
          </p:sp>
          <p:sp>
            <p:nvSpPr>
              <p:cNvPr id="57" name="Freeform 24">
                <a:extLst>
                  <a:ext uri="{FF2B5EF4-FFF2-40B4-BE49-F238E27FC236}">
                    <a16:creationId xmlns:a16="http://schemas.microsoft.com/office/drawing/2014/main" id="{7454318B-4CE3-7399-C1C5-091A85F82F42}"/>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dirty="0"/>
              </a:p>
            </p:txBody>
          </p:sp>
          <p:sp>
            <p:nvSpPr>
              <p:cNvPr id="58" name="Freeform 25">
                <a:extLst>
                  <a:ext uri="{FF2B5EF4-FFF2-40B4-BE49-F238E27FC236}">
                    <a16:creationId xmlns:a16="http://schemas.microsoft.com/office/drawing/2014/main" id="{699CA8F8-3BE9-C743-C1E7-34E103D42722}"/>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dirty="0"/>
              </a:p>
            </p:txBody>
          </p:sp>
          <p:sp>
            <p:nvSpPr>
              <p:cNvPr id="60" name="Freeform 26">
                <a:extLst>
                  <a:ext uri="{FF2B5EF4-FFF2-40B4-BE49-F238E27FC236}">
                    <a16:creationId xmlns:a16="http://schemas.microsoft.com/office/drawing/2014/main" id="{F6155424-1702-06F9-8EFC-7A801F92366A}"/>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dirty="0"/>
              </a:p>
            </p:txBody>
          </p:sp>
          <p:sp>
            <p:nvSpPr>
              <p:cNvPr id="61" name="Freeform 27">
                <a:extLst>
                  <a:ext uri="{FF2B5EF4-FFF2-40B4-BE49-F238E27FC236}">
                    <a16:creationId xmlns:a16="http://schemas.microsoft.com/office/drawing/2014/main" id="{40C06524-5E59-9FED-A4DA-9B8883FD8964}"/>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62" name="Freeform 28">
                <a:extLst>
                  <a:ext uri="{FF2B5EF4-FFF2-40B4-BE49-F238E27FC236}">
                    <a16:creationId xmlns:a16="http://schemas.microsoft.com/office/drawing/2014/main" id="{63D2AF39-47BC-2828-6254-1E430C5E150B}"/>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63" name="Freeform 29">
                <a:extLst>
                  <a:ext uri="{FF2B5EF4-FFF2-40B4-BE49-F238E27FC236}">
                    <a16:creationId xmlns:a16="http://schemas.microsoft.com/office/drawing/2014/main" id="{B91F0FD3-F126-B966-09D8-E53C51AD96C1}"/>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sp>
            <p:nvSpPr>
              <p:cNvPr id="64" name="Freeform 30">
                <a:extLst>
                  <a:ext uri="{FF2B5EF4-FFF2-40B4-BE49-F238E27FC236}">
                    <a16:creationId xmlns:a16="http://schemas.microsoft.com/office/drawing/2014/main" id="{CA7D960B-2384-BCBC-95CE-F7105AEF6D2B}"/>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grpSp>
      </p:grpSp>
      <p:sp>
        <p:nvSpPr>
          <p:cNvPr id="65" name="Text Placeholder 5">
            <a:extLst>
              <a:ext uri="{FF2B5EF4-FFF2-40B4-BE49-F238E27FC236}">
                <a16:creationId xmlns:a16="http://schemas.microsoft.com/office/drawing/2014/main" id="{3330A9A7-8E88-E934-A930-0CAF03CDF52D}"/>
              </a:ext>
            </a:extLst>
          </p:cNvPr>
          <p:cNvSpPr txBox="1">
            <a:spLocks/>
          </p:cNvSpPr>
          <p:nvPr/>
        </p:nvSpPr>
        <p:spPr>
          <a:xfrm>
            <a:off x="790321" y="4024232"/>
            <a:ext cx="5435600" cy="1893277"/>
          </a:xfrm>
          <a:prstGeom prst="rect">
            <a:avLst/>
          </a:prstGeom>
        </p:spPr>
        <p:txBody>
          <a:bodyPr numCol="1" spcCol="288000" anchor="t">
            <a:noAutofit/>
          </a:bodyPr>
          <a:lstStyle>
            <a:lvl1pPr marL="0" marR="0" indent="0" algn="just" defTabSz="583729"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r>
              <a:rPr lang="de-DE" sz="1200" dirty="0">
                <a:ea typeface="+mn-ea"/>
                <a:sym typeface="Helvetica Light"/>
              </a:rPr>
              <a:t>Das </a:t>
            </a:r>
            <a:r>
              <a:rPr lang="de-DE" sz="1200" dirty="0" err="1">
                <a:ea typeface="+mn-ea"/>
                <a:sym typeface="Helvetica Light"/>
              </a:rPr>
              <a:t>Maflow</a:t>
            </a:r>
            <a:r>
              <a:rPr lang="de-DE" sz="1200" dirty="0">
                <a:ea typeface="+mn-ea"/>
                <a:sym typeface="Helvetica Light"/>
              </a:rPr>
              <a:t>-Team sucht nach kreativen Wegen, um individuelle und gruppenbezogene Arbeitsprozesse kontinuierlich zu verbessern. Es setzt jeden Tag auf die Automatisierung von Prozessen, die Robotisierung, ... verwendet die neuesten Techniken auf dem Markt, spezialisiert sich auf Design und 3D-Druck mit den besten vorhandenen Geräten und investiert jeden Tag in das Wachstum des Unternehmens.</a:t>
            </a:r>
          </a:p>
          <a:p>
            <a:r>
              <a:rPr lang="de-DE" sz="1200" dirty="0">
                <a:ea typeface="+mn-ea"/>
                <a:sym typeface="Helvetica Light"/>
              </a:rPr>
              <a:t>Das Team ist proaktiv und zeigt die Fähigkeit, Arbeitsherausforderungen schnell zu erkennen und darauf zu reagieren. Es trifft Entscheidungen zeitnah, klar, konsequent und transparent.</a:t>
            </a:r>
            <a:endParaRPr lang="en-IE" sz="1200" dirty="0">
              <a:latin typeface="Calibri" panose="020F0502020204030204" pitchFamily="34" charset="0"/>
              <a:cs typeface="Calibri" panose="020F0502020204030204" pitchFamily="34" charset="0"/>
            </a:endParaRPr>
          </a:p>
        </p:txBody>
      </p:sp>
      <p:sp>
        <p:nvSpPr>
          <p:cNvPr id="66" name="Text Placeholder 7">
            <a:extLst>
              <a:ext uri="{FF2B5EF4-FFF2-40B4-BE49-F238E27FC236}">
                <a16:creationId xmlns:a16="http://schemas.microsoft.com/office/drawing/2014/main" id="{A44B0427-22B9-AFE3-A038-81D63D175198}"/>
              </a:ext>
            </a:extLst>
          </p:cNvPr>
          <p:cNvSpPr txBox="1">
            <a:spLocks/>
          </p:cNvSpPr>
          <p:nvPr/>
        </p:nvSpPr>
        <p:spPr>
          <a:xfrm>
            <a:off x="744937" y="3561223"/>
            <a:ext cx="5430160"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0" marR="0" lvl="0" indent="0" algn="l" defTabSz="583729" rtl="0" latinLnBrk="0">
              <a:lnSpc>
                <a:spcPct val="100000"/>
              </a:lnSpc>
              <a:buClrTx/>
              <a:buSzTx/>
              <a:buFontTx/>
              <a:buNone/>
              <a:tabLst/>
            </a:pPr>
            <a:r>
              <a:rPr lang="en-IE" dirty="0" err="1">
                <a:solidFill>
                  <a:srgbClr val="F29E38"/>
                </a:solidFill>
                <a:sym typeface="Helvetica Light"/>
              </a:rPr>
              <a:t>Ernennung</a:t>
            </a:r>
            <a:r>
              <a:rPr lang="en-IE" dirty="0">
                <a:solidFill>
                  <a:srgbClr val="F29E38"/>
                </a:solidFill>
                <a:sym typeface="Helvetica Light"/>
              </a:rPr>
              <a:t> &amp; </a:t>
            </a:r>
            <a:r>
              <a:rPr lang="en-IE" dirty="0" err="1">
                <a:solidFill>
                  <a:srgbClr val="F29E38"/>
                </a:solidFill>
                <a:sym typeface="Helvetica Light"/>
              </a:rPr>
              <a:t>Kapazität</a:t>
            </a:r>
            <a:r>
              <a:rPr lang="en-IE" dirty="0">
                <a:solidFill>
                  <a:srgbClr val="F29E38"/>
                </a:solidFill>
                <a:sym typeface="Helvetica Light"/>
              </a:rPr>
              <a:t> von CSR</a:t>
            </a:r>
          </a:p>
          <a:p>
            <a:pPr marL="0" marR="0" lvl="0" indent="0" algn="l" defTabSz="583729" rtl="0" latinLnBrk="0">
              <a:lnSpc>
                <a:spcPct val="100000"/>
              </a:lnSpc>
              <a:buClrTx/>
              <a:buSzTx/>
              <a:buFontTx/>
              <a:buNone/>
              <a:tabLst/>
            </a:pPr>
            <a:r>
              <a:rPr lang="en-IE" sz="1200" b="0" i="1" dirty="0">
                <a:sym typeface="Helvetica Light"/>
              </a:rPr>
              <a:t>(CSR-</a:t>
            </a:r>
            <a:r>
              <a:rPr lang="en-IE" sz="1200" b="0" i="1" dirty="0" err="1">
                <a:sym typeface="Helvetica Light"/>
              </a:rPr>
              <a:t>Abteilung</a:t>
            </a:r>
            <a:r>
              <a:rPr lang="en-IE" sz="1200" b="0" i="1" dirty="0">
                <a:sym typeface="Helvetica Light"/>
              </a:rPr>
              <a:t>, Team, </a:t>
            </a:r>
            <a:r>
              <a:rPr lang="en-IE" sz="1200" b="0" i="1" dirty="0" err="1">
                <a:sym typeface="Helvetica Light"/>
              </a:rPr>
              <a:t>Manager:in</a:t>
            </a:r>
            <a:r>
              <a:rPr lang="en-IE" sz="1200" b="0" i="1" dirty="0">
                <a:sym typeface="Helvetica Light"/>
              </a:rPr>
              <a:t>)</a:t>
            </a:r>
          </a:p>
        </p:txBody>
      </p:sp>
    </p:spTree>
    <p:extLst>
      <p:ext uri="{BB962C8B-B14F-4D97-AF65-F5344CB8AC3E}">
        <p14:creationId xmlns:p14="http://schemas.microsoft.com/office/powerpoint/2010/main" val="34949504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E300DE-75A8-5B41-97DE-2C4A118FB98D}"/>
              </a:ext>
            </a:extLst>
          </p:cNvPr>
          <p:cNvSpPr>
            <a:spLocks noGrp="1"/>
          </p:cNvSpPr>
          <p:nvPr>
            <p:ph type="body" sz="quarter" idx="58"/>
          </p:nvPr>
        </p:nvSpPr>
        <p:spPr>
          <a:xfrm>
            <a:off x="3545480" y="419100"/>
            <a:ext cx="2954573" cy="594546"/>
          </a:xfrm>
          <a:solidFill>
            <a:srgbClr val="F29E38"/>
          </a:solidFill>
        </p:spPr>
        <p:txBody>
          <a:bodyPr/>
          <a:lstStyle/>
          <a:p>
            <a:r>
              <a:rPr lang="de-DE" dirty="0">
                <a:solidFill>
                  <a:schemeClr val="bg1"/>
                </a:solidFill>
              </a:rPr>
              <a:t>Nationale Unterstützung/Anregung für Management und Unternehmenskultur</a:t>
            </a:r>
          </a:p>
        </p:txBody>
      </p:sp>
      <p:sp>
        <p:nvSpPr>
          <p:cNvPr id="10" name="Text Placeholder 9">
            <a:extLst>
              <a:ext uri="{FF2B5EF4-FFF2-40B4-BE49-F238E27FC236}">
                <a16:creationId xmlns:a16="http://schemas.microsoft.com/office/drawing/2014/main" id="{EA123343-7AE3-AD4C-85B3-618060C4DC6A}"/>
              </a:ext>
            </a:extLst>
          </p:cNvPr>
          <p:cNvSpPr>
            <a:spLocks noGrp="1"/>
          </p:cNvSpPr>
          <p:nvPr>
            <p:ph type="body" sz="quarter" idx="60"/>
          </p:nvPr>
        </p:nvSpPr>
        <p:spPr>
          <a:prstGeom prst="rect">
            <a:avLst/>
          </a:prstGeom>
        </p:spPr>
        <p:txBody>
          <a:bodyPr/>
          <a:lstStyle/>
          <a:p>
            <a:r>
              <a:rPr lang="en-US" dirty="0"/>
              <a:t>“</a:t>
            </a:r>
          </a:p>
        </p:txBody>
      </p:sp>
      <p:grpSp>
        <p:nvGrpSpPr>
          <p:cNvPr id="40" name="Group 39">
            <a:extLst>
              <a:ext uri="{FF2B5EF4-FFF2-40B4-BE49-F238E27FC236}">
                <a16:creationId xmlns:a16="http://schemas.microsoft.com/office/drawing/2014/main" id="{A7AEEC10-6C23-824A-8387-EF02CEDA0617}"/>
              </a:ext>
            </a:extLst>
          </p:cNvPr>
          <p:cNvGrpSpPr/>
          <p:nvPr/>
        </p:nvGrpSpPr>
        <p:grpSpPr>
          <a:xfrm>
            <a:off x="2933325" y="907960"/>
            <a:ext cx="3924675" cy="376406"/>
            <a:chOff x="2933325" y="907960"/>
            <a:chExt cx="3924675" cy="376406"/>
          </a:xfrm>
        </p:grpSpPr>
        <p:cxnSp>
          <p:nvCxnSpPr>
            <p:cNvPr id="14" name="Straight Connector 13">
              <a:extLst>
                <a:ext uri="{FF2B5EF4-FFF2-40B4-BE49-F238E27FC236}">
                  <a16:creationId xmlns:a16="http://schemas.microsoft.com/office/drawing/2014/main" id="{98332D8B-F763-7A4F-9C21-85DDB27FA451}"/>
                </a:ext>
              </a:extLst>
            </p:cNvPr>
            <p:cNvCxnSpPr>
              <a:cxnSpLocks/>
            </p:cNvCxnSpPr>
            <p:nvPr/>
          </p:nvCxnSpPr>
          <p:spPr>
            <a:xfrm flipH="1">
              <a:off x="3411221" y="1104588"/>
              <a:ext cx="3446779" cy="0"/>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A4E2DB0F-FEB7-E04F-AA61-3B4A12A128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3325" y="907960"/>
              <a:ext cx="376406" cy="376406"/>
            </a:xfrm>
            <a:prstGeom prst="rect">
              <a:avLst/>
            </a:prstGeom>
          </p:spPr>
        </p:pic>
      </p:grpSp>
      <p:pic>
        <p:nvPicPr>
          <p:cNvPr id="4" name="Marcador de posición de imagen 3"/>
          <p:cNvPicPr>
            <a:picLocks noGrp="1" noChangeAspect="1"/>
          </p:cNvPicPr>
          <p:nvPr>
            <p:ph type="pic" sz="quarter" idx="56"/>
          </p:nvPr>
        </p:nvPicPr>
        <p:blipFill>
          <a:blip r:embed="rId4"/>
          <a:srcRect l="44243" r="44243"/>
          <a:stretch>
            <a:fillRect/>
          </a:stretch>
        </p:blipFill>
        <p:spPr>
          <a:prstGeom prst="rect">
            <a:avLst/>
          </a:prstGeom>
        </p:spPr>
      </p:pic>
      <p:pic>
        <p:nvPicPr>
          <p:cNvPr id="2" name="Imagen 1"/>
          <p:cNvPicPr>
            <a:picLocks noChangeAspect="1"/>
          </p:cNvPicPr>
          <p:nvPr/>
        </p:nvPicPr>
        <p:blipFill>
          <a:blip r:embed="rId5"/>
          <a:stretch>
            <a:fillRect/>
          </a:stretch>
        </p:blipFill>
        <p:spPr>
          <a:xfrm>
            <a:off x="369446" y="969923"/>
            <a:ext cx="1485900" cy="988195"/>
          </a:xfrm>
          <a:prstGeom prst="rect">
            <a:avLst/>
          </a:prstGeom>
        </p:spPr>
      </p:pic>
      <p:sp>
        <p:nvSpPr>
          <p:cNvPr id="11" name="Text Placeholder 5">
            <a:extLst>
              <a:ext uri="{FF2B5EF4-FFF2-40B4-BE49-F238E27FC236}">
                <a16:creationId xmlns:a16="http://schemas.microsoft.com/office/drawing/2014/main" id="{034BCEF5-29D2-674D-97F3-DE8DFD23311C}"/>
              </a:ext>
            </a:extLst>
          </p:cNvPr>
          <p:cNvSpPr>
            <a:spLocks noGrp="1"/>
          </p:cNvSpPr>
          <p:nvPr>
            <p:ph type="body" sz="quarter" idx="32"/>
          </p:nvPr>
        </p:nvSpPr>
        <p:spPr>
          <a:xfrm>
            <a:off x="3309731" y="1284288"/>
            <a:ext cx="2983396" cy="3444875"/>
          </a:xfrm>
        </p:spPr>
        <p:txBody>
          <a:bodyPr/>
          <a:lstStyle/>
          <a:p>
            <a:pPr marL="171450" indent="-171450" algn="l">
              <a:buClr>
                <a:srgbClr val="F29E38"/>
              </a:buClr>
              <a:buFont typeface="Arial" panose="020B0604020202020204" pitchFamily="34" charset="0"/>
              <a:buChar char="•"/>
            </a:pPr>
            <a:r>
              <a:rPr lang="de-DE" sz="1200" dirty="0">
                <a:ea typeface="+mn-ea"/>
                <a:sym typeface="Helvetica Light"/>
              </a:rPr>
              <a:t>Spanische Corporate </a:t>
            </a:r>
            <a:r>
              <a:rPr lang="de-DE" sz="1200" dirty="0" err="1">
                <a:ea typeface="+mn-ea"/>
                <a:sym typeface="Helvetica Light"/>
              </a:rPr>
              <a:t>Social</a:t>
            </a:r>
            <a:r>
              <a:rPr lang="de-DE" sz="1200" dirty="0">
                <a:ea typeface="+mn-ea"/>
                <a:sym typeface="Helvetica Light"/>
              </a:rPr>
              <a:t> </a:t>
            </a:r>
            <a:r>
              <a:rPr lang="de-DE" sz="1200" dirty="0" err="1">
                <a:ea typeface="+mn-ea"/>
                <a:sym typeface="Helvetica Light"/>
              </a:rPr>
              <a:t>Responsibility</a:t>
            </a:r>
            <a:r>
              <a:rPr lang="de-DE" sz="1200" dirty="0">
                <a:ea typeface="+mn-ea"/>
                <a:sym typeface="Helvetica Light"/>
              </a:rPr>
              <a:t>- Strategie:  </a:t>
            </a:r>
            <a:r>
              <a:rPr lang="de-DE" sz="1200" b="1" dirty="0">
                <a:solidFill>
                  <a:srgbClr val="40B894"/>
                </a:solidFill>
                <a:ea typeface="+mn-ea"/>
                <a:sym typeface="Helvetica Light"/>
              </a:rPr>
              <a:t>Spanisches </a:t>
            </a:r>
            <a:r>
              <a:rPr lang="de-DE" sz="1200" b="1" dirty="0">
                <a:solidFill>
                  <a:srgbClr val="40B894"/>
                </a:solidFill>
                <a:ea typeface="+mn-ea"/>
                <a:sym typeface="Helvetica Light"/>
                <a:hlinkClick r:id="rId6">
                  <a:extLst>
                    <a:ext uri="{A12FA001-AC4F-418D-AE19-62706E023703}">
                      <ahyp:hlinkClr xmlns:ahyp="http://schemas.microsoft.com/office/drawing/2018/hyperlinkcolor" val="tx"/>
                    </a:ext>
                  </a:extLst>
                </a:hlinkClick>
              </a:rPr>
              <a:t>Ministerium für Arbeit und Sozialwirtschaft</a:t>
            </a:r>
            <a:endParaRPr lang="de-DE" sz="1200" b="1" dirty="0">
              <a:solidFill>
                <a:srgbClr val="40B894"/>
              </a:solidFill>
              <a:ea typeface="+mn-ea"/>
              <a:sym typeface="Helvetica Light"/>
            </a:endParaRPr>
          </a:p>
          <a:p>
            <a:pPr marL="171450" indent="-171450" algn="l">
              <a:buClr>
                <a:srgbClr val="F29E38"/>
              </a:buClr>
              <a:buFont typeface="Arial" panose="020B0604020202020204" pitchFamily="34" charset="0"/>
              <a:buChar char="•"/>
            </a:pPr>
            <a:endParaRPr lang="de-DE" sz="1200" b="1" dirty="0">
              <a:ea typeface="+mn-ea"/>
              <a:sym typeface="Helvetica Light"/>
            </a:endParaRPr>
          </a:p>
          <a:p>
            <a:pPr marL="171450" indent="-171450" algn="l">
              <a:buClr>
                <a:srgbClr val="F29E38"/>
              </a:buClr>
              <a:buFont typeface="Arial" panose="020B0604020202020204" pitchFamily="34" charset="0"/>
              <a:buChar char="•"/>
            </a:pPr>
            <a:r>
              <a:rPr lang="de-DE" sz="1200" b="1" dirty="0">
                <a:solidFill>
                  <a:srgbClr val="40B894"/>
                </a:solidFill>
                <a:ea typeface="+mn-ea"/>
                <a:sym typeface="Helvetica Light"/>
                <a:hlinkClick r:id="rId7">
                  <a:extLst>
                    <a:ext uri="{A12FA001-AC4F-418D-AE19-62706E023703}">
                      <ahyp:hlinkClr xmlns:ahyp="http://schemas.microsoft.com/office/drawing/2018/hyperlinkcolor" val="tx"/>
                    </a:ext>
                  </a:extLst>
                </a:hlinkClick>
              </a:rPr>
              <a:t>Die </a:t>
            </a:r>
            <a:r>
              <a:rPr lang="de-DE" sz="1200" b="1" dirty="0" err="1">
                <a:solidFill>
                  <a:srgbClr val="40B894"/>
                </a:solidFill>
                <a:ea typeface="+mn-ea"/>
                <a:sym typeface="Helvetica Light"/>
                <a:hlinkClick r:id="rId7">
                  <a:extLst>
                    <a:ext uri="{A12FA001-AC4F-418D-AE19-62706E023703}">
                      <ahyp:hlinkClr xmlns:ahyp="http://schemas.microsoft.com/office/drawing/2018/hyperlinkcolor" val="tx"/>
                    </a:ext>
                  </a:extLst>
                </a:hlinkClick>
              </a:rPr>
              <a:t>Seres</a:t>
            </a:r>
            <a:r>
              <a:rPr lang="de-DE" sz="1200" b="1" dirty="0">
                <a:solidFill>
                  <a:srgbClr val="40B894"/>
                </a:solidFill>
                <a:ea typeface="+mn-ea"/>
                <a:sym typeface="Helvetica Light"/>
                <a:hlinkClick r:id="rId7">
                  <a:extLst>
                    <a:ext uri="{A12FA001-AC4F-418D-AE19-62706E023703}">
                      <ahyp:hlinkClr xmlns:ahyp="http://schemas.microsoft.com/office/drawing/2018/hyperlinkcolor" val="tx"/>
                    </a:ext>
                  </a:extLst>
                </a:hlinkClick>
              </a:rPr>
              <a:t>-Stiftung</a:t>
            </a:r>
            <a:r>
              <a:rPr lang="de-DE" sz="1200" dirty="0">
                <a:ea typeface="+mn-ea"/>
                <a:sym typeface="Helvetica Light"/>
              </a:rPr>
              <a:t> möchte, dass sich mehr und mehr Unternehmen für die Lösung sozialer Probleme engagieren. Sie arbeitet an der Entwicklung von Instrumenten und Produkten, die einen Mehrwert für die Arbeit von </a:t>
            </a:r>
            <a:r>
              <a:rPr lang="de-DE" sz="1200" dirty="0" err="1">
                <a:ea typeface="+mn-ea"/>
                <a:sym typeface="Helvetica Light"/>
              </a:rPr>
              <a:t>CSR-Manager:innen</a:t>
            </a:r>
            <a:r>
              <a:rPr lang="de-DE" sz="1200" dirty="0">
                <a:ea typeface="+mn-ea"/>
                <a:sym typeface="Helvetica Light"/>
              </a:rPr>
              <a:t> schaffen, um den </a:t>
            </a:r>
            <a:r>
              <a:rPr lang="de-DE" sz="1200" i="1" dirty="0" err="1">
                <a:ea typeface="+mn-ea"/>
                <a:sym typeface="Helvetica Light"/>
              </a:rPr>
              <a:t>Shared</a:t>
            </a:r>
            <a:r>
              <a:rPr lang="de-DE" sz="1200" i="1" dirty="0">
                <a:ea typeface="+mn-ea"/>
                <a:sym typeface="Helvetica Light"/>
              </a:rPr>
              <a:t> Value </a:t>
            </a:r>
            <a:r>
              <a:rPr lang="de-DE" sz="1200" dirty="0">
                <a:ea typeface="+mn-ea"/>
                <a:sym typeface="Helvetica Light"/>
              </a:rPr>
              <a:t>zu fördern</a:t>
            </a:r>
            <a:r>
              <a:rPr lang="de-DE" sz="1200" b="1" dirty="0">
                <a:ea typeface="+mn-ea"/>
                <a:sym typeface="Helvetica Light"/>
              </a:rPr>
              <a:t>.</a:t>
            </a:r>
          </a:p>
          <a:p>
            <a:pPr marL="171450" indent="-171450" algn="l">
              <a:buClr>
                <a:srgbClr val="F29E38"/>
              </a:buClr>
              <a:buFont typeface="Arial" panose="020B0604020202020204" pitchFamily="34" charset="0"/>
              <a:buChar char="•"/>
            </a:pPr>
            <a:endParaRPr lang="de-DE" sz="1200" b="1" dirty="0">
              <a:ea typeface="+mn-ea"/>
              <a:sym typeface="Helvetica Light"/>
              <a:hlinkClick r:id="rId7"/>
            </a:endParaRPr>
          </a:p>
          <a:p>
            <a:pPr marL="171450" indent="-171450" algn="l">
              <a:buClr>
                <a:srgbClr val="F29E38"/>
              </a:buClr>
              <a:buFont typeface="Arial" panose="020B0604020202020204" pitchFamily="34" charset="0"/>
              <a:buChar char="•"/>
            </a:pPr>
            <a:r>
              <a:rPr lang="de-DE" sz="1200" b="1" dirty="0">
                <a:solidFill>
                  <a:srgbClr val="40B894"/>
                </a:solidFill>
                <a:ea typeface="+mn-ea"/>
                <a:sym typeface="Helvetica Light"/>
              </a:rPr>
              <a:t>Das spanische Corporate </a:t>
            </a:r>
            <a:r>
              <a:rPr lang="de-DE" sz="1200" b="1" dirty="0" err="1">
                <a:solidFill>
                  <a:srgbClr val="40B894"/>
                </a:solidFill>
                <a:ea typeface="+mn-ea"/>
                <a:sym typeface="Helvetica Light"/>
              </a:rPr>
              <a:t>Social</a:t>
            </a:r>
            <a:r>
              <a:rPr lang="de-DE" sz="1200" b="1" dirty="0">
                <a:solidFill>
                  <a:srgbClr val="40B894"/>
                </a:solidFill>
                <a:ea typeface="+mn-ea"/>
                <a:sym typeface="Helvetica Light"/>
              </a:rPr>
              <a:t> </a:t>
            </a:r>
            <a:r>
              <a:rPr lang="de-DE" sz="1200" b="1" dirty="0" err="1">
                <a:solidFill>
                  <a:srgbClr val="40B894"/>
                </a:solidFill>
                <a:ea typeface="+mn-ea"/>
                <a:sym typeface="Helvetica Light"/>
              </a:rPr>
              <a:t>Responsibility</a:t>
            </a:r>
            <a:r>
              <a:rPr lang="de-DE" sz="1200" b="1" dirty="0">
                <a:solidFill>
                  <a:srgbClr val="40B894"/>
                </a:solidFill>
                <a:ea typeface="+mn-ea"/>
                <a:sym typeface="Helvetica Light"/>
              </a:rPr>
              <a:t> Observatory </a:t>
            </a:r>
            <a:r>
              <a:rPr lang="de-DE" sz="1200" b="1" dirty="0">
                <a:solidFill>
                  <a:srgbClr val="40B894"/>
                </a:solidFill>
                <a:ea typeface="+mn-ea"/>
                <a:sym typeface="Helvetica Light"/>
                <a:hlinkClick r:id="rId8">
                  <a:extLst>
                    <a:ext uri="{A12FA001-AC4F-418D-AE19-62706E023703}">
                      <ahyp:hlinkClr xmlns:ahyp="http://schemas.microsoft.com/office/drawing/2018/hyperlinkcolor" val="tx"/>
                    </a:ext>
                  </a:extLst>
                </a:hlinkClick>
              </a:rPr>
              <a:t>(CSR-Beobachtungsstelle</a:t>
            </a:r>
            <a:r>
              <a:rPr lang="de-DE" sz="1200" b="1" dirty="0">
                <a:solidFill>
                  <a:srgbClr val="40B894"/>
                </a:solidFill>
                <a:ea typeface="+mn-ea"/>
                <a:sym typeface="Helvetica Light"/>
              </a:rPr>
              <a:t>) </a:t>
            </a:r>
            <a:r>
              <a:rPr lang="de-DE" sz="1200" dirty="0">
                <a:ea typeface="+mn-ea"/>
                <a:sym typeface="Helvetica Light"/>
              </a:rPr>
              <a:t>ist eine gemeinnützige Organisation, die 2004 von mehreren Organisationen der Zivilgesellschaft mit dem Ziel gegründet wurde, sich für die korrekte Anwendung von CSR einzusetzen. Seit ihrer Gründung fungiert sie als Plattform für Zusammenarbeit und Forschung, um CSR in Unternehmen zu fördern, das Bewusstsein zu schärfen sowie die öffentliche Politik und ihre praktische Anwendung zu erfassen.</a:t>
            </a:r>
          </a:p>
          <a:p>
            <a:pPr marL="171450" indent="-171450" algn="l">
              <a:buClr>
                <a:srgbClr val="F29E38"/>
              </a:buClr>
              <a:buFont typeface="Arial" panose="020B0604020202020204" pitchFamily="34" charset="0"/>
              <a:buChar char="•"/>
            </a:pPr>
            <a:endParaRPr lang="de-DE" sz="1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a:p>
            <a:pPr marL="171450" indent="-171450" algn="l">
              <a:buClr>
                <a:srgbClr val="F29E38"/>
              </a:buClr>
              <a:buFont typeface="Arial" panose="020B0604020202020204" pitchFamily="34" charset="0"/>
              <a:buChar char="•"/>
            </a:pPr>
            <a:r>
              <a:rPr lang="de-DE" sz="1200" b="1" i="0" u="none" strike="noStrike" cap="none" spc="0" baseline="0" dirty="0" err="1">
                <a:ln>
                  <a:noFill/>
                </a:ln>
                <a:solidFill>
                  <a:srgbClr val="40B894"/>
                </a:solidFill>
                <a:uFillTx/>
                <a:latin typeface="Calibri" panose="020F0502020204030204" pitchFamily="34" charset="0"/>
                <a:ea typeface="+mn-ea"/>
                <a:cs typeface="Calibri" panose="020F0502020204030204" pitchFamily="34" charset="0"/>
                <a:sym typeface="Helvetica Light"/>
                <a:hlinkClick r:id="rId9">
                  <a:extLst>
                    <a:ext uri="{A12FA001-AC4F-418D-AE19-62706E023703}">
                      <ahyp:hlinkClr xmlns:ahyp="http://schemas.microsoft.com/office/drawing/2018/hyperlinkcolor" val="tx"/>
                    </a:ext>
                  </a:extLst>
                </a:hlinkClick>
              </a:rPr>
              <a:t>Forética</a:t>
            </a:r>
            <a:r>
              <a:rPr lang="de-DE" sz="1200" b="1" i="0" u="none" strike="noStrike" cap="none" spc="0" baseline="0" dirty="0">
                <a:ln>
                  <a:noFill/>
                </a:ln>
                <a:solidFill>
                  <a:srgbClr val="40B894"/>
                </a:solidFill>
                <a:uFillTx/>
                <a:latin typeface="Calibri" panose="020F0502020204030204" pitchFamily="34" charset="0"/>
                <a:ea typeface="+mn-ea"/>
                <a:cs typeface="Calibri" panose="020F0502020204030204" pitchFamily="34" charset="0"/>
                <a:sym typeface="Helvetica Light"/>
                <a:hlinkClick r:id="rId9">
                  <a:extLst>
                    <a:ext uri="{A12FA001-AC4F-418D-AE19-62706E023703}">
                      <ahyp:hlinkClr xmlns:ahyp="http://schemas.microsoft.com/office/drawing/2018/hyperlinkcolor" val="tx"/>
                    </a:ext>
                  </a:extLst>
                </a:hlinkClick>
              </a:rPr>
              <a:t> </a:t>
            </a:r>
            <a:r>
              <a:rPr lang="de-DE" sz="1200" dirty="0">
                <a:solidFill>
                  <a:srgbClr val="40B894"/>
                </a:solidFill>
                <a:ea typeface="+mn-ea"/>
                <a:sym typeface="Helvetica Light"/>
              </a:rPr>
              <a:t>ist </a:t>
            </a:r>
            <a:r>
              <a:rPr lang="de-DE" sz="1200" dirty="0">
                <a:ea typeface="+mn-ea"/>
                <a:sym typeface="Helvetica Light"/>
              </a:rPr>
              <a:t>die führende Organisation für Nachhaltigkeit und soziale Verantwortung von Unternehmen in Spanien. Ihre Aufgabe ist es, soziale, ökologische und </a:t>
            </a:r>
            <a:r>
              <a:rPr lang="de-DE" sz="1200" dirty="0" err="1">
                <a:ea typeface="+mn-ea"/>
                <a:sym typeface="Helvetica Light"/>
              </a:rPr>
              <a:t>Good</a:t>
            </a:r>
            <a:r>
              <a:rPr lang="de-DE" sz="1200" dirty="0">
                <a:ea typeface="+mn-ea"/>
                <a:sym typeface="Helvetica Light"/>
              </a:rPr>
              <a:t>-</a:t>
            </a:r>
            <a:r>
              <a:rPr lang="de-DE" sz="1200" dirty="0" err="1">
                <a:ea typeface="+mn-ea"/>
                <a:sym typeface="Helvetica Light"/>
              </a:rPr>
              <a:t>Governance</a:t>
            </a:r>
            <a:r>
              <a:rPr lang="de-DE" sz="1200" dirty="0">
                <a:ea typeface="+mn-ea"/>
                <a:sym typeface="Helvetica Light"/>
              </a:rPr>
              <a:t>-Aspekte in die Strategie und das Management von Unternehmen und Organisationen zu integrieren. </a:t>
            </a:r>
            <a:r>
              <a:rPr lang="de-DE" sz="1200" dirty="0" err="1">
                <a:ea typeface="+mn-ea"/>
                <a:sym typeface="Helvetica Light"/>
              </a:rPr>
              <a:t>Forética</a:t>
            </a:r>
            <a:r>
              <a:rPr lang="de-DE" sz="1200" dirty="0">
                <a:ea typeface="+mn-ea"/>
                <a:sym typeface="Helvetica Light"/>
              </a:rPr>
              <a:t> ist der Vertreter des World Business Council </a:t>
            </a:r>
            <a:r>
              <a:rPr lang="de-DE" sz="1200" dirty="0" err="1">
                <a:ea typeface="+mn-ea"/>
                <a:sym typeface="Helvetica Light"/>
              </a:rPr>
              <a:t>for</a:t>
            </a:r>
            <a:r>
              <a:rPr lang="de-DE" sz="1200" dirty="0">
                <a:ea typeface="+mn-ea"/>
                <a:sym typeface="Helvetica Light"/>
              </a:rPr>
              <a:t> </a:t>
            </a:r>
            <a:r>
              <a:rPr lang="de-DE" sz="1200" dirty="0" err="1">
                <a:ea typeface="+mn-ea"/>
                <a:sym typeface="Helvetica Light"/>
              </a:rPr>
              <a:t>Sustainable</a:t>
            </a:r>
            <a:r>
              <a:rPr lang="de-DE" sz="1200" dirty="0">
                <a:ea typeface="+mn-ea"/>
                <a:sym typeface="Helvetica Light"/>
              </a:rPr>
              <a:t> Development (WBCSD) in Spanien und leitet den spanischen Wirtschaftsrat für nachhaltige Entwicklung, der sich aus den Präsidenten und CEOs führender spanischer Unternehmen zusammensetzt. Aber auch in Europa: </a:t>
            </a:r>
            <a:r>
              <a:rPr lang="de-DE" sz="1200" dirty="0" err="1">
                <a:ea typeface="+mn-ea"/>
                <a:sym typeface="Helvetica Light"/>
              </a:rPr>
              <a:t>Forética</a:t>
            </a:r>
            <a:r>
              <a:rPr lang="de-DE" sz="1200" dirty="0">
                <a:ea typeface="+mn-ea"/>
                <a:sym typeface="Helvetica Light"/>
              </a:rPr>
              <a:t> ist ein nationaler Partner von CSR Europe und gehört dem spanischen CSR-Staatsrat an.</a:t>
            </a:r>
            <a:endParaRPr lang="de-DE" sz="1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p:txBody>
      </p:sp>
    </p:spTree>
    <p:extLst>
      <p:ext uri="{BB962C8B-B14F-4D97-AF65-F5344CB8AC3E}">
        <p14:creationId xmlns:p14="http://schemas.microsoft.com/office/powerpoint/2010/main" val="157952104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15131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A4-Papier (210 x 297 mm)</PresentationFormat>
  <Paragraphs>38</Paragraphs>
  <Slides>3</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vt:i4>
      </vt:variant>
    </vt:vector>
  </HeadingPairs>
  <TitlesOfParts>
    <vt:vector size="14" baseType="lpstr">
      <vt:lpstr>Arial</vt:lpstr>
      <vt:lpstr>Calibri</vt:lpstr>
      <vt:lpstr>FontAwesome</vt:lpstr>
      <vt:lpstr>Gotham Book</vt:lpstr>
      <vt:lpstr>Gotham Medium</vt:lpstr>
      <vt:lpstr>Helvetica 63 Medium Extended</vt:lpstr>
      <vt:lpstr>Montserrat</vt:lpstr>
      <vt:lpstr>Montserrat Bold</vt:lpstr>
      <vt:lpstr>Montserrat Light</vt:lpstr>
      <vt:lpstr>Times</vt:lpstr>
      <vt:lpstr>White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Magan</dc:creator>
  <cp:lastModifiedBy>Julia Grey</cp:lastModifiedBy>
  <cp:revision>373</cp:revision>
  <dcterms:modified xsi:type="dcterms:W3CDTF">2023-07-11T14:24:40Z</dcterms:modified>
</cp:coreProperties>
</file>