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656" r:id="rId2"/>
    <p:sldId id="657" r:id="rId3"/>
    <p:sldId id="658" r:id="rId4"/>
  </p:sldIdLst>
  <p:sldSz cx="6858000" cy="9906000" type="A4"/>
  <p:notesSz cx="6858000" cy="9144000"/>
  <p:defaultTextStyle>
    <a:defPPr marL="0" marR="0" indent="0" algn="l" defTabSz="201494" rtl="0" fontAlgn="auto" latinLnBrk="1" hangingPunct="0">
      <a:lnSpc>
        <a:spcPct val="100000"/>
      </a:lnSpc>
      <a:spcBef>
        <a:spcPts val="0"/>
      </a:spcBef>
      <a:spcAft>
        <a:spcPts val="0"/>
      </a:spcAft>
      <a:buClrTx/>
      <a:buSzTx/>
      <a:buFontTx/>
      <a:buNone/>
      <a:tabLst/>
      <a:defRPr kumimoji="0" sz="397" b="0" i="0" u="none" strike="noStrike" cap="none" spc="0" normalizeH="0" baseline="0">
        <a:ln>
          <a:noFill/>
        </a:ln>
        <a:solidFill>
          <a:srgbClr val="000000"/>
        </a:solidFill>
        <a:effectLst/>
        <a:uFillTx/>
      </a:defRPr>
    </a:defPPr>
    <a:lvl1pPr marL="0" marR="0" indent="0"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1pPr>
    <a:lvl2pPr marL="0" marR="0" indent="50373"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2pPr>
    <a:lvl3pPr marL="0" marR="0" indent="100747"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3pPr>
    <a:lvl4pPr marL="0" marR="0" indent="151120"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4pPr>
    <a:lvl5pPr marL="0" marR="0" indent="201494"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5pPr>
    <a:lvl6pPr marL="0" marR="0" indent="251867"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6pPr>
    <a:lvl7pPr marL="0" marR="0" indent="302241"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7pPr>
    <a:lvl8pPr marL="0" marR="0" indent="352614"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8pPr>
    <a:lvl9pPr marL="0" marR="0" indent="402988" algn="ctr" defTabSz="181904" rtl="0" fontAlgn="auto" latinLnBrk="0" hangingPunct="0">
      <a:lnSpc>
        <a:spcPct val="100000"/>
      </a:lnSpc>
      <a:spcBef>
        <a:spcPts val="0"/>
      </a:spcBef>
      <a:spcAft>
        <a:spcPts val="0"/>
      </a:spcAft>
      <a:buClrTx/>
      <a:buSzTx/>
      <a:buFontTx/>
      <a:buNone/>
      <a:tabLst/>
      <a:defRPr kumimoji="0" sz="1587" b="0" i="0" u="none" strike="noStrike" cap="none" spc="0" normalizeH="0" baseline="0">
        <a:ln>
          <a:noFill/>
        </a:ln>
        <a:solidFill>
          <a:srgbClr val="151314"/>
        </a:solidFill>
        <a:effectLst/>
        <a:uFillTx/>
        <a:latin typeface="FontAwesome"/>
        <a:ea typeface="FontAwesome"/>
        <a:cs typeface="FontAwesome"/>
        <a:sym typeface="FontAwesom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Voigt" initials="EV" lastIdx="16" clrIdx="0">
    <p:extLst>
      <p:ext uri="{19B8F6BF-5375-455C-9EA6-DF929625EA0E}">
        <p15:presenceInfo xmlns:p15="http://schemas.microsoft.com/office/powerpoint/2012/main" userId="93d85093fdedce0d" providerId="Windows Live"/>
      </p:ext>
    </p:extLst>
  </p:cmAuthor>
  <p:cmAuthor id="2" name="Julia Grey" initials="JG" lastIdx="3" clrIdx="1">
    <p:extLst>
      <p:ext uri="{19B8F6BF-5375-455C-9EA6-DF929625EA0E}">
        <p15:presenceInfo xmlns:p15="http://schemas.microsoft.com/office/powerpoint/2012/main" userId="18f5a034b9241c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027354"/>
    <a:srgbClr val="F29E38"/>
    <a:srgbClr val="D98F89"/>
    <a:srgbClr val="40B894"/>
    <a:srgbClr val="24CAF8"/>
    <a:srgbClr val="595959"/>
    <a:srgbClr val="269AD2"/>
    <a:srgbClr val="3D3C7D"/>
    <a:srgbClr val="7F5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9" autoAdjust="0"/>
    <p:restoredTop sz="94684"/>
  </p:normalViewPr>
  <p:slideViewPr>
    <p:cSldViewPr snapToGrid="0" snapToObjects="1">
      <p:cViewPr varScale="1">
        <p:scale>
          <a:sx n="72" d="100"/>
          <a:sy n="72" d="100"/>
        </p:scale>
        <p:origin x="3030" y="114"/>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724D3B-5934-F349-BEE3-9C25994C2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D0CC30-973F-B045-AE0E-65FB9F6285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3D9F1E-35BD-2641-9EDA-BEE2ACC4FCDE}" type="datetimeFigureOut">
              <a:rPr lang="en-US" smtClean="0"/>
              <a:t>7/11/2023</a:t>
            </a:fld>
            <a:endParaRPr lang="en-US" dirty="0"/>
          </a:p>
        </p:txBody>
      </p:sp>
      <p:sp>
        <p:nvSpPr>
          <p:cNvPr id="4" name="Footer Placeholder 3">
            <a:extLst>
              <a:ext uri="{FF2B5EF4-FFF2-40B4-BE49-F238E27FC236}">
                <a16:creationId xmlns:a16="http://schemas.microsoft.com/office/drawing/2014/main" id="{FA6E20C5-2B37-794C-87FB-74EC7B2D32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ADEE11-6749-A549-9F68-826C2E489F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4C8E44-4998-3F4A-BAAC-3C54DDD49189}" type="slidenum">
              <a:rPr lang="en-US" smtClean="0"/>
              <a:t>‹Nr.›</a:t>
            </a:fld>
            <a:endParaRPr lang="en-US" dirty="0"/>
          </a:p>
        </p:txBody>
      </p:sp>
    </p:spTree>
    <p:extLst>
      <p:ext uri="{BB962C8B-B14F-4D97-AF65-F5344CB8AC3E}">
        <p14:creationId xmlns:p14="http://schemas.microsoft.com/office/powerpoint/2010/main" val="4242852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0" name="Shape 800"/>
          <p:cNvSpPr>
            <a:spLocks noGrp="1" noRot="1" noChangeAspect="1"/>
          </p:cNvSpPr>
          <p:nvPr>
            <p:ph type="sldImg"/>
          </p:nvPr>
        </p:nvSpPr>
        <p:spPr>
          <a:xfrm>
            <a:off x="2241550" y="685800"/>
            <a:ext cx="2374900" cy="3429000"/>
          </a:xfrm>
          <a:prstGeom prst="rect">
            <a:avLst/>
          </a:prstGeom>
        </p:spPr>
        <p:txBody>
          <a:bodyPr/>
          <a:lstStyle/>
          <a:p>
            <a:endParaRPr dirty="0"/>
          </a:p>
        </p:txBody>
      </p:sp>
      <p:sp>
        <p:nvSpPr>
          <p:cNvPr id="801" name="Shape 8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0747" latinLnBrk="0">
      <a:lnSpc>
        <a:spcPct val="117999"/>
      </a:lnSpc>
      <a:defRPr sz="485">
        <a:latin typeface="Helvetica 63 Medium Extended"/>
        <a:ea typeface="Helvetica 63 Medium Extended"/>
        <a:cs typeface="Helvetica 63 Medium Extended"/>
        <a:sym typeface="Helvetica Neue"/>
      </a:defRPr>
    </a:lvl1pPr>
    <a:lvl2pPr indent="50373" defTabSz="100747" latinLnBrk="0">
      <a:lnSpc>
        <a:spcPct val="117999"/>
      </a:lnSpc>
      <a:defRPr sz="485">
        <a:latin typeface="Helvetica 63 Medium Extended"/>
        <a:ea typeface="Helvetica 63 Medium Extended"/>
        <a:cs typeface="Helvetica 63 Medium Extended"/>
        <a:sym typeface="Helvetica Neue"/>
      </a:defRPr>
    </a:lvl2pPr>
    <a:lvl3pPr indent="100747" defTabSz="100747" latinLnBrk="0">
      <a:lnSpc>
        <a:spcPct val="117999"/>
      </a:lnSpc>
      <a:defRPr sz="485">
        <a:latin typeface="Helvetica 63 Medium Extended"/>
        <a:ea typeface="Helvetica 63 Medium Extended"/>
        <a:cs typeface="Helvetica 63 Medium Extended"/>
        <a:sym typeface="Helvetica Neue"/>
      </a:defRPr>
    </a:lvl3pPr>
    <a:lvl4pPr indent="151120" defTabSz="100747" latinLnBrk="0">
      <a:lnSpc>
        <a:spcPct val="117999"/>
      </a:lnSpc>
      <a:defRPr sz="485">
        <a:latin typeface="Helvetica 63 Medium Extended"/>
        <a:ea typeface="Helvetica 63 Medium Extended"/>
        <a:cs typeface="Helvetica 63 Medium Extended"/>
        <a:sym typeface="Helvetica Neue"/>
      </a:defRPr>
    </a:lvl4pPr>
    <a:lvl5pPr indent="201494" defTabSz="100747" latinLnBrk="0">
      <a:lnSpc>
        <a:spcPct val="117999"/>
      </a:lnSpc>
      <a:defRPr sz="485">
        <a:latin typeface="Helvetica 63 Medium Extended"/>
        <a:ea typeface="Helvetica 63 Medium Extended"/>
        <a:cs typeface="Helvetica 63 Medium Extended"/>
        <a:sym typeface="Helvetica Neue"/>
      </a:defRPr>
    </a:lvl5pPr>
    <a:lvl6pPr indent="251867" defTabSz="100747" latinLnBrk="0">
      <a:lnSpc>
        <a:spcPct val="117999"/>
      </a:lnSpc>
      <a:defRPr sz="485">
        <a:latin typeface="Helvetica 63 Medium Extended"/>
        <a:ea typeface="Helvetica 63 Medium Extended"/>
        <a:cs typeface="Helvetica 63 Medium Extended"/>
        <a:sym typeface="Helvetica Neue"/>
      </a:defRPr>
    </a:lvl6pPr>
    <a:lvl7pPr indent="302241" defTabSz="100747" latinLnBrk="0">
      <a:lnSpc>
        <a:spcPct val="117999"/>
      </a:lnSpc>
      <a:defRPr sz="485">
        <a:latin typeface="Helvetica 63 Medium Extended"/>
        <a:ea typeface="Helvetica 63 Medium Extended"/>
        <a:cs typeface="Helvetica 63 Medium Extended"/>
        <a:sym typeface="Helvetica Neue"/>
      </a:defRPr>
    </a:lvl7pPr>
    <a:lvl8pPr indent="352614" defTabSz="100747" latinLnBrk="0">
      <a:lnSpc>
        <a:spcPct val="117999"/>
      </a:lnSpc>
      <a:defRPr sz="485">
        <a:latin typeface="Helvetica 63 Medium Extended"/>
        <a:ea typeface="Helvetica 63 Medium Extended"/>
        <a:cs typeface="Helvetica 63 Medium Extended"/>
        <a:sym typeface="Helvetica Neue"/>
      </a:defRPr>
    </a:lvl8pPr>
    <a:lvl9pPr indent="402988" defTabSz="100747" latinLnBrk="0">
      <a:lnSpc>
        <a:spcPct val="117999"/>
      </a:lnSpc>
      <a:defRPr sz="485">
        <a:latin typeface="Helvetica 63 Medium Extended"/>
        <a:ea typeface="Helvetica 63 Medium Extended"/>
        <a:cs typeface="Helvetica 63 Medium Extended"/>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BA0222-7564-0041-BA70-C56EDA33A95A}"/>
              </a:ext>
            </a:extLst>
          </p:cNvPr>
          <p:cNvGrpSpPr/>
          <p:nvPr userDrawn="1"/>
        </p:nvGrpSpPr>
        <p:grpSpPr>
          <a:xfrm rot="5400000">
            <a:off x="-1524002" y="1533101"/>
            <a:ext cx="9906002" cy="6858000"/>
            <a:chOff x="-3" y="-1544"/>
            <a:chExt cx="12192003" cy="6859544"/>
          </a:xfrm>
        </p:grpSpPr>
        <p:sp>
          <p:nvSpPr>
            <p:cNvPr id="7" name="Rectangle 6">
              <a:extLst>
                <a:ext uri="{FF2B5EF4-FFF2-40B4-BE49-F238E27FC236}">
                  <a16:creationId xmlns:a16="http://schemas.microsoft.com/office/drawing/2014/main" id="{3794BA52-A4D7-E14C-AE41-5352F609E000}"/>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3D64B6F2-059B-9049-A8E2-011D62299CE0}"/>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E0697C0B-7B8F-424A-AD8E-F836461F4F47}"/>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64470DC2-8F40-D54E-8B10-623204F00428}"/>
              </a:ext>
            </a:extLst>
          </p:cNvPr>
          <p:cNvSpPr>
            <a:spLocks noChangeAspect="1"/>
          </p:cNvSpPr>
          <p:nvPr userDrawn="1"/>
        </p:nvSpPr>
        <p:spPr>
          <a:xfrm>
            <a:off x="164810" y="246100"/>
            <a:ext cx="6528379" cy="9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32">
            <a:extLst>
              <a:ext uri="{FF2B5EF4-FFF2-40B4-BE49-F238E27FC236}">
                <a16:creationId xmlns:a16="http://schemas.microsoft.com/office/drawing/2014/main" id="{D33CCD82-CFBF-1D46-B830-B38A1F085A69}"/>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WAS THE TRIGGER FOR YOUR BUSINESS OR ENTREPRENEURIAL IDEA?</a:t>
            </a:r>
          </a:p>
        </p:txBody>
      </p:sp>
      <p:sp>
        <p:nvSpPr>
          <p:cNvPr id="26" name="Text Placeholder 32">
            <a:extLst>
              <a:ext uri="{FF2B5EF4-FFF2-40B4-BE49-F238E27FC236}">
                <a16:creationId xmlns:a16="http://schemas.microsoft.com/office/drawing/2014/main" id="{AFCF0955-44BB-C947-97AA-8F87E1A5B683}"/>
              </a:ext>
            </a:extLst>
          </p:cNvPr>
          <p:cNvSpPr>
            <a:spLocks noGrp="1"/>
          </p:cNvSpPr>
          <p:nvPr>
            <p:ph type="body" sz="quarter" idx="32" hasCustomPrompt="1"/>
          </p:nvPr>
        </p:nvSpPr>
        <p:spPr>
          <a:xfrm>
            <a:off x="860496" y="1259979"/>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27" name="Text Placeholder 32">
            <a:extLst>
              <a:ext uri="{FF2B5EF4-FFF2-40B4-BE49-F238E27FC236}">
                <a16:creationId xmlns:a16="http://schemas.microsoft.com/office/drawing/2014/main" id="{9FBA54E5-88DE-3B43-9EF0-3F6F62F825CA}"/>
              </a:ext>
            </a:extLst>
          </p:cNvPr>
          <p:cNvSpPr>
            <a:spLocks noGrp="1"/>
          </p:cNvSpPr>
          <p:nvPr>
            <p:ph type="body" sz="quarter" idx="59" hasCustomPrompt="1"/>
          </p:nvPr>
        </p:nvSpPr>
        <p:spPr>
          <a:xfrm>
            <a:off x="860496" y="4353334"/>
            <a:ext cx="5435600" cy="446871"/>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DOES THE BUSINESS HELP TO ADDRESS REGIONAL CLIMATE CHANGE OR SUSTAINABILITY ISSUES?</a:t>
            </a:r>
          </a:p>
        </p:txBody>
      </p:sp>
      <p:sp>
        <p:nvSpPr>
          <p:cNvPr id="28" name="Text Placeholder 32">
            <a:extLst>
              <a:ext uri="{FF2B5EF4-FFF2-40B4-BE49-F238E27FC236}">
                <a16:creationId xmlns:a16="http://schemas.microsoft.com/office/drawing/2014/main" id="{7E384DC6-F982-FD4C-8C58-09C724523927}"/>
              </a:ext>
            </a:extLst>
          </p:cNvPr>
          <p:cNvSpPr>
            <a:spLocks noGrp="1"/>
          </p:cNvSpPr>
          <p:nvPr>
            <p:ph type="body" sz="quarter" idx="60" hasCustomPrompt="1"/>
          </p:nvPr>
        </p:nvSpPr>
        <p:spPr>
          <a:xfrm>
            <a:off x="860496" y="4962100"/>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22" name="Text">
            <a:extLst>
              <a:ext uri="{FF2B5EF4-FFF2-40B4-BE49-F238E27FC236}">
                <a16:creationId xmlns:a16="http://schemas.microsoft.com/office/drawing/2014/main" id="{73613D30-3235-E447-A7D0-F54C19B8F994}"/>
              </a:ext>
            </a:extLst>
          </p:cNvPr>
          <p:cNvSpPr txBox="1"/>
          <p:nvPr userDrawn="1"/>
        </p:nvSpPr>
        <p:spPr>
          <a:xfrm>
            <a:off x="6367951" y="9467418"/>
            <a:ext cx="330826" cy="136575"/>
          </a:xfrm>
          <a:prstGeom prst="rect">
            <a:avLst/>
          </a:prstGeom>
          <a:ln w="12700">
            <a:miter lim="400000"/>
          </a:ln>
          <a:extLst>
            <a:ext uri="{C572A759-6A51-4108-AA02-DFA0A04FC94B}">
              <ma14:wrappingTextBoxFlag xmlns:ma14="http://schemas.microsoft.com/office/mac/drawingml/2011/main" xmlns=""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23" name="Group 22">
            <a:extLst>
              <a:ext uri="{FF2B5EF4-FFF2-40B4-BE49-F238E27FC236}">
                <a16:creationId xmlns:a16="http://schemas.microsoft.com/office/drawing/2014/main" id="{E001F318-6EA1-B641-B540-9E37B4B45BFC}"/>
              </a:ext>
            </a:extLst>
          </p:cNvPr>
          <p:cNvGrpSpPr/>
          <p:nvPr userDrawn="1"/>
        </p:nvGrpSpPr>
        <p:grpSpPr>
          <a:xfrm rot="16200000">
            <a:off x="5556364" y="8423622"/>
            <a:ext cx="1724785" cy="276514"/>
            <a:chOff x="296428" y="6035883"/>
            <a:chExt cx="3143755" cy="504000"/>
          </a:xfrm>
        </p:grpSpPr>
        <p:pic>
          <p:nvPicPr>
            <p:cNvPr id="24" name="Picture 23" descr="A picture containing text&#10;&#10;Description automatically generated">
              <a:extLst>
                <a:ext uri="{FF2B5EF4-FFF2-40B4-BE49-F238E27FC236}">
                  <a16:creationId xmlns:a16="http://schemas.microsoft.com/office/drawing/2014/main" id="{22D83C19-CF86-4340-B4B7-74AD6EF797F8}"/>
                </a:ext>
              </a:extLst>
            </p:cNvPr>
            <p:cNvPicPr/>
            <p:nvPr userDrawn="1"/>
          </p:nvPicPr>
          <p:blipFill rotWithShape="1">
            <a:blip r:embed="rId2"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5A8AF5D1-6399-7D4F-B817-A0383D3D11F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spTree>
    <p:extLst>
      <p:ext uri="{BB962C8B-B14F-4D97-AF65-F5344CB8AC3E}">
        <p14:creationId xmlns:p14="http://schemas.microsoft.com/office/powerpoint/2010/main" val="20018017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64" name="Freeform 63">
            <a:extLst>
              <a:ext uri="{FF2B5EF4-FFF2-40B4-BE49-F238E27FC236}">
                <a16:creationId xmlns:a16="http://schemas.microsoft.com/office/drawing/2014/main" id="{F776CD68-C2A4-E445-AEFE-BC8D8A14FEAC}"/>
              </a:ext>
            </a:extLst>
          </p:cNvPr>
          <p:cNvSpPr/>
          <p:nvPr userDrawn="1"/>
        </p:nvSpPr>
        <p:spPr>
          <a:xfrm rot="10800000">
            <a:off x="2688756" y="13823"/>
            <a:ext cx="4169244" cy="3512984"/>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8" name="Text Placeholder 32">
            <a:extLst>
              <a:ext uri="{FF2B5EF4-FFF2-40B4-BE49-F238E27FC236}">
                <a16:creationId xmlns:a16="http://schemas.microsoft.com/office/drawing/2014/main" id="{33BEE4FE-5CD2-784A-A8B4-90605CB4CFCA}"/>
              </a:ext>
            </a:extLst>
          </p:cNvPr>
          <p:cNvSpPr>
            <a:spLocks noGrp="1"/>
          </p:cNvSpPr>
          <p:nvPr userDrawn="1">
            <p:ph type="body" sz="quarter" idx="58" hasCustomPrompt="1"/>
          </p:nvPr>
        </p:nvSpPr>
        <p:spPr>
          <a:xfrm>
            <a:off x="886927" y="3645285"/>
            <a:ext cx="5430160"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IS YOUR PRODUCT OR SERVICE INNOVATIVE? WHAT GAP IN THE MARKETPLACE DOES IT FILL?</a:t>
            </a:r>
          </a:p>
        </p:txBody>
      </p:sp>
      <p:sp>
        <p:nvSpPr>
          <p:cNvPr id="9" name="Text Placeholder 32">
            <a:extLst>
              <a:ext uri="{FF2B5EF4-FFF2-40B4-BE49-F238E27FC236}">
                <a16:creationId xmlns:a16="http://schemas.microsoft.com/office/drawing/2014/main" id="{FBB76269-F012-7041-9A14-485785E4C4EA}"/>
              </a:ext>
            </a:extLst>
          </p:cNvPr>
          <p:cNvSpPr>
            <a:spLocks noGrp="1"/>
          </p:cNvSpPr>
          <p:nvPr userDrawn="1">
            <p:ph type="body" sz="quarter" idx="32" hasCustomPrompt="1"/>
          </p:nvPr>
        </p:nvSpPr>
        <p:spPr>
          <a:xfrm>
            <a:off x="904240" y="4155580"/>
            <a:ext cx="5412847" cy="2570340"/>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14" name="Text Placeholder 32">
            <a:extLst>
              <a:ext uri="{FF2B5EF4-FFF2-40B4-BE49-F238E27FC236}">
                <a16:creationId xmlns:a16="http://schemas.microsoft.com/office/drawing/2014/main" id="{324CF796-76F4-5948-BFCB-54C8B185A452}"/>
              </a:ext>
            </a:extLst>
          </p:cNvPr>
          <p:cNvSpPr>
            <a:spLocks noGrp="1"/>
          </p:cNvSpPr>
          <p:nvPr userDrawn="1">
            <p:ph type="body" sz="quarter" idx="59" hasCustomPrompt="1"/>
          </p:nvPr>
        </p:nvSpPr>
        <p:spPr>
          <a:xfrm>
            <a:off x="3028343" y="762000"/>
            <a:ext cx="3700448" cy="1632228"/>
          </a:xfrm>
          <a:prstGeom prst="rect">
            <a:avLst/>
          </a:prstGeom>
        </p:spPr>
        <p:txBody>
          <a:bodyPr anchor="ctr">
            <a:noAutofit/>
          </a:bodyPr>
          <a:lstStyle>
            <a:lvl1pPr marL="0" indent="0" algn="ctr">
              <a:lnSpc>
                <a:spcPts val="1420"/>
              </a:lnSpc>
              <a:spcBef>
                <a:spcPts val="0"/>
              </a:spcBef>
              <a:buNone/>
              <a:defRPr lang="en-IE" sz="1600" b="0" i="1"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15" name="Text Placeholder 32">
            <a:extLst>
              <a:ext uri="{FF2B5EF4-FFF2-40B4-BE49-F238E27FC236}">
                <a16:creationId xmlns:a16="http://schemas.microsoft.com/office/drawing/2014/main" id="{5F5884D1-DF59-0843-9DF4-2EAB3C8539B7}"/>
              </a:ext>
            </a:extLst>
          </p:cNvPr>
          <p:cNvSpPr>
            <a:spLocks noGrp="1"/>
          </p:cNvSpPr>
          <p:nvPr>
            <p:ph type="body" sz="quarter" idx="60" hasCustomPrompt="1"/>
          </p:nvPr>
        </p:nvSpPr>
        <p:spPr>
          <a:xfrm rot="10800000">
            <a:off x="3629138" y="-184166"/>
            <a:ext cx="2522147"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40B894"/>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16" name="Text Placeholder 32">
            <a:extLst>
              <a:ext uri="{FF2B5EF4-FFF2-40B4-BE49-F238E27FC236}">
                <a16:creationId xmlns:a16="http://schemas.microsoft.com/office/drawing/2014/main" id="{72D49D78-4382-FC42-9369-5633B2C84812}"/>
              </a:ext>
            </a:extLst>
          </p:cNvPr>
          <p:cNvSpPr>
            <a:spLocks noGrp="1"/>
          </p:cNvSpPr>
          <p:nvPr>
            <p:ph type="body" sz="quarter" idx="61" hasCustomPrompt="1"/>
          </p:nvPr>
        </p:nvSpPr>
        <p:spPr>
          <a:xfrm>
            <a:off x="3020576" y="1865067"/>
            <a:ext cx="3700448" cy="638015"/>
          </a:xfrm>
          <a:prstGeom prst="rect">
            <a:avLst/>
          </a:prstGeom>
        </p:spPr>
        <p:txBody>
          <a:bodyPr anchor="b">
            <a:noAutofit/>
          </a:bodyPr>
          <a:lstStyle>
            <a:lvl1pPr marL="0" indent="0" algn="ctr">
              <a:lnSpc>
                <a:spcPts val="1420"/>
              </a:lnSpc>
              <a:spcBef>
                <a:spcPts val="0"/>
              </a:spcBef>
              <a:buNone/>
              <a:defRPr lang="en-IE" sz="10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17" name="Text Placeholder 32">
            <a:extLst>
              <a:ext uri="{FF2B5EF4-FFF2-40B4-BE49-F238E27FC236}">
                <a16:creationId xmlns:a16="http://schemas.microsoft.com/office/drawing/2014/main" id="{9BF8E23D-8913-7B48-9B76-2078F6270D81}"/>
              </a:ext>
            </a:extLst>
          </p:cNvPr>
          <p:cNvSpPr>
            <a:spLocks noGrp="1"/>
          </p:cNvSpPr>
          <p:nvPr userDrawn="1">
            <p:ph type="body" sz="quarter" idx="62" hasCustomPrompt="1"/>
          </p:nvPr>
        </p:nvSpPr>
        <p:spPr>
          <a:xfrm>
            <a:off x="905402" y="7106885"/>
            <a:ext cx="5430160"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WHERE DID YOU SOURCE THE MAIN SUPPORT AND RESOURCES </a:t>
            </a:r>
          </a:p>
          <a:p>
            <a:pPr lvl="0"/>
            <a:r>
              <a:rPr lang="en-GB" dirty="0"/>
              <a:t>(EG GRANTS AND OTHER SUPPORT)?</a:t>
            </a:r>
          </a:p>
        </p:txBody>
      </p:sp>
      <p:sp>
        <p:nvSpPr>
          <p:cNvPr id="18" name="Text Placeholder 32">
            <a:extLst>
              <a:ext uri="{FF2B5EF4-FFF2-40B4-BE49-F238E27FC236}">
                <a16:creationId xmlns:a16="http://schemas.microsoft.com/office/drawing/2014/main" id="{A8D20962-2E3C-3D4F-BCDF-984AC3186544}"/>
              </a:ext>
            </a:extLst>
          </p:cNvPr>
          <p:cNvSpPr>
            <a:spLocks noGrp="1"/>
          </p:cNvSpPr>
          <p:nvPr userDrawn="1">
            <p:ph type="body" sz="quarter" idx="63" hasCustomPrompt="1"/>
          </p:nvPr>
        </p:nvSpPr>
        <p:spPr>
          <a:xfrm>
            <a:off x="922715" y="7617180"/>
            <a:ext cx="5412847" cy="1526820"/>
          </a:xfrm>
          <a:prstGeom prst="rect">
            <a:avLst/>
          </a:prstGeom>
        </p:spPr>
        <p:txBody>
          <a:bodyPr numCol="1" spcCol="288000" anchor="t">
            <a:noAutofit/>
          </a:bodyPr>
          <a:lstStyle>
            <a:lvl1pPr marL="171450" indent="-171450" algn="just">
              <a:lnSpc>
                <a:spcPct val="100000"/>
              </a:lnSpc>
              <a:spcBef>
                <a:spcPts val="0"/>
              </a:spcBef>
              <a:buClr>
                <a:srgbClr val="40B894"/>
              </a:buClr>
              <a:buFont typeface="Arial" panose="020B0604020202020204" pitchFamily="34" charset="0"/>
              <a:buChar char="•"/>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85" name="Freeform 84">
            <a:extLst>
              <a:ext uri="{FF2B5EF4-FFF2-40B4-BE49-F238E27FC236}">
                <a16:creationId xmlns:a16="http://schemas.microsoft.com/office/drawing/2014/main" id="{BFD06CE0-CF76-8445-A4B3-8C8E5515C017}"/>
              </a:ext>
            </a:extLst>
          </p:cNvPr>
          <p:cNvSpPr/>
          <p:nvPr userDrawn="1"/>
        </p:nvSpPr>
        <p:spPr>
          <a:xfrm rot="10800000">
            <a:off x="0" y="1517887"/>
            <a:ext cx="3983218" cy="1632229"/>
          </a:xfrm>
          <a:custGeom>
            <a:avLst/>
            <a:gdLst>
              <a:gd name="connsiteX0" fmla="*/ 4284486 w 4284486"/>
              <a:gd name="connsiteY0" fmla="*/ 1632229 h 1632229"/>
              <a:gd name="connsiteX1" fmla="*/ 4284485 w 4284486"/>
              <a:gd name="connsiteY1" fmla="*/ 1632229 h 1632229"/>
              <a:gd name="connsiteX2" fmla="*/ 4284485 w 4284486"/>
              <a:gd name="connsiteY2" fmla="*/ 208505 h 1632229"/>
              <a:gd name="connsiteX3" fmla="*/ 260907 w 4284486"/>
              <a:gd name="connsiteY3" fmla="*/ 1149827 h 1632229"/>
              <a:gd name="connsiteX4" fmla="*/ 0 w 4284486"/>
              <a:gd name="connsiteY4" fmla="*/ 361066 h 1632229"/>
              <a:gd name="connsiteX5" fmla="*/ 4284486 w 4284486"/>
              <a:gd name="connsiteY5" fmla="*/ 0 h 163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4486" h="1632229">
                <a:moveTo>
                  <a:pt x="4284486" y="1632229"/>
                </a:moveTo>
                <a:lnTo>
                  <a:pt x="4284485" y="1632229"/>
                </a:lnTo>
                <a:lnTo>
                  <a:pt x="4284485" y="208505"/>
                </a:lnTo>
                <a:lnTo>
                  <a:pt x="260907" y="1149827"/>
                </a:lnTo>
                <a:lnTo>
                  <a:pt x="0" y="361066"/>
                </a:lnTo>
                <a:lnTo>
                  <a:pt x="4284486"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dirty="0"/>
          </a:p>
        </p:txBody>
      </p:sp>
      <p:sp>
        <p:nvSpPr>
          <p:cNvPr id="88" name="Picture Placeholder 87">
            <a:extLst>
              <a:ext uri="{FF2B5EF4-FFF2-40B4-BE49-F238E27FC236}">
                <a16:creationId xmlns:a16="http://schemas.microsoft.com/office/drawing/2014/main" id="{A37C3BD1-EF6C-0149-AC38-E0E18E643F0C}"/>
              </a:ext>
            </a:extLst>
          </p:cNvPr>
          <p:cNvSpPr>
            <a:spLocks noGrp="1"/>
          </p:cNvSpPr>
          <p:nvPr>
            <p:ph type="pic" sz="quarter" idx="64"/>
          </p:nvPr>
        </p:nvSpPr>
        <p:spPr>
          <a:xfrm>
            <a:off x="-26015" y="21515"/>
            <a:ext cx="3731267" cy="2996804"/>
          </a:xfrm>
          <a:custGeom>
            <a:avLst/>
            <a:gdLst>
              <a:gd name="connsiteX0" fmla="*/ 0 w 3731267"/>
              <a:gd name="connsiteY0" fmla="*/ 0 h 2996804"/>
              <a:gd name="connsiteX1" fmla="*/ 3133481 w 3731267"/>
              <a:gd name="connsiteY1" fmla="*/ 0 h 2996804"/>
              <a:gd name="connsiteX2" fmla="*/ 3726909 w 3731267"/>
              <a:gd name="connsiteY2" fmla="*/ 1988029 h 2996804"/>
              <a:gd name="connsiteX3" fmla="*/ 3731267 w 3731267"/>
              <a:gd name="connsiteY3" fmla="*/ 1989757 h 2996804"/>
              <a:gd name="connsiteX4" fmla="*/ 30819 w 3731267"/>
              <a:gd name="connsiteY4" fmla="*/ 2996804 h 299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267" h="2996804">
                <a:moveTo>
                  <a:pt x="0" y="0"/>
                </a:moveTo>
                <a:lnTo>
                  <a:pt x="3133481" y="0"/>
                </a:lnTo>
                <a:lnTo>
                  <a:pt x="3726909" y="1988029"/>
                </a:lnTo>
                <a:lnTo>
                  <a:pt x="3731267" y="1989757"/>
                </a:lnTo>
                <a:lnTo>
                  <a:pt x="30819" y="2996804"/>
                </a:lnTo>
                <a:close/>
              </a:path>
            </a:pathLst>
          </a:custGeom>
          <a:solidFill>
            <a:schemeClr val="bg1">
              <a:lumMod val="75000"/>
            </a:schemeClr>
          </a:solidFill>
        </p:spPr>
        <p:txBody>
          <a:bodyPr wrap="square">
            <a:noAutofit/>
          </a:bodyPr>
          <a:lstStyle/>
          <a:p>
            <a:endParaRPr lang="en-US" dirty="0"/>
          </a:p>
        </p:txBody>
      </p:sp>
    </p:spTree>
    <p:extLst>
      <p:ext uri="{BB962C8B-B14F-4D97-AF65-F5344CB8AC3E}">
        <p14:creationId xmlns:p14="http://schemas.microsoft.com/office/powerpoint/2010/main" val="13145156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36" name="Graphic 4">
            <a:extLst>
              <a:ext uri="{FF2B5EF4-FFF2-40B4-BE49-F238E27FC236}">
                <a16:creationId xmlns:a16="http://schemas.microsoft.com/office/drawing/2014/main" id="{165EB48F-B1F8-CE4C-A3F9-24E697F4CB2D}"/>
              </a:ext>
            </a:extLst>
          </p:cNvPr>
          <p:cNvSpPr/>
          <p:nvPr/>
        </p:nvSpPr>
        <p:spPr>
          <a:xfrm rot="5400000" flipH="1">
            <a:off x="-1633915" y="1632954"/>
            <a:ext cx="6052932" cy="2787024"/>
          </a:xfrm>
          <a:custGeom>
            <a:avLst/>
            <a:gdLst>
              <a:gd name="connsiteX0" fmla="*/ 201018 w 857755"/>
              <a:gd name="connsiteY0" fmla="*/ 169930 h 760575"/>
              <a:gd name="connsiteX1" fmla="*/ 0 w 857755"/>
              <a:gd name="connsiteY1" fmla="*/ 760575 h 760575"/>
              <a:gd name="connsiteX2" fmla="*/ 586226 w 857755"/>
              <a:gd name="connsiteY2" fmla="*/ 760575 h 760575"/>
              <a:gd name="connsiteX3" fmla="*/ 857756 w 857755"/>
              <a:gd name="connsiteY3" fmla="*/ 760342 h 760575"/>
              <a:gd name="connsiteX4" fmla="*/ 857756 w 857755"/>
              <a:gd name="connsiteY4" fmla="*/ 0 h 7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755" h="760575">
                <a:moveTo>
                  <a:pt x="201018" y="169930"/>
                </a:moveTo>
                <a:lnTo>
                  <a:pt x="0" y="760575"/>
                </a:lnTo>
                <a:lnTo>
                  <a:pt x="586226" y="760575"/>
                </a:lnTo>
                <a:lnTo>
                  <a:pt x="857756" y="760342"/>
                </a:lnTo>
                <a:lnTo>
                  <a:pt x="857756" y="0"/>
                </a:lnTo>
                <a:close/>
              </a:path>
            </a:pathLst>
          </a:custGeom>
          <a:solidFill>
            <a:srgbClr val="027354"/>
          </a:solidFill>
          <a:ln w="3893" cap="flat">
            <a:noFill/>
            <a:prstDash val="solid"/>
            <a:miter/>
          </a:ln>
        </p:spPr>
        <p:txBody>
          <a:bodyPr rtlCol="0" anchor="ctr"/>
          <a:lstStyle/>
          <a:p>
            <a:endParaRPr lang="en-US" dirty="0"/>
          </a:p>
        </p:txBody>
      </p:sp>
      <p:sp>
        <p:nvSpPr>
          <p:cNvPr id="46" name="Picture Placeholder 45">
            <a:extLst>
              <a:ext uri="{FF2B5EF4-FFF2-40B4-BE49-F238E27FC236}">
                <a16:creationId xmlns:a16="http://schemas.microsoft.com/office/drawing/2014/main" id="{D403D79B-BA1F-4C45-8E50-3134DD717D45}"/>
              </a:ext>
            </a:extLst>
          </p:cNvPr>
          <p:cNvSpPr>
            <a:spLocks noGrp="1"/>
          </p:cNvSpPr>
          <p:nvPr userDrawn="1">
            <p:ph type="pic" sz="quarter" idx="56"/>
          </p:nvPr>
        </p:nvSpPr>
        <p:spPr>
          <a:xfrm>
            <a:off x="0" y="4625750"/>
            <a:ext cx="2744153" cy="5280250"/>
          </a:xfrm>
          <a:custGeom>
            <a:avLst/>
            <a:gdLst>
              <a:gd name="connsiteX0" fmla="*/ 2143374 w 2744153"/>
              <a:gd name="connsiteY0" fmla="*/ 0 h 5280250"/>
              <a:gd name="connsiteX1" fmla="*/ 2744153 w 2744153"/>
              <a:gd name="connsiteY1" fmla="*/ 5280250 h 5280250"/>
              <a:gd name="connsiteX2" fmla="*/ 0 w 2744153"/>
              <a:gd name="connsiteY2" fmla="*/ 5280250 h 5280250"/>
              <a:gd name="connsiteX3" fmla="*/ 0 w 2744153"/>
              <a:gd name="connsiteY3" fmla="*/ 1216187 h 5280250"/>
            </a:gdLst>
            <a:ahLst/>
            <a:cxnLst>
              <a:cxn ang="0">
                <a:pos x="connsiteX0" y="connsiteY0"/>
              </a:cxn>
              <a:cxn ang="0">
                <a:pos x="connsiteX1" y="connsiteY1"/>
              </a:cxn>
              <a:cxn ang="0">
                <a:pos x="connsiteX2" y="connsiteY2"/>
              </a:cxn>
              <a:cxn ang="0">
                <a:pos x="connsiteX3" y="connsiteY3"/>
              </a:cxn>
            </a:cxnLst>
            <a:rect l="l" t="t" r="r" b="b"/>
            <a:pathLst>
              <a:path w="2744153" h="5280250">
                <a:moveTo>
                  <a:pt x="2143374" y="0"/>
                </a:moveTo>
                <a:lnTo>
                  <a:pt x="2744153" y="5280250"/>
                </a:lnTo>
                <a:lnTo>
                  <a:pt x="0" y="5280250"/>
                </a:lnTo>
                <a:lnTo>
                  <a:pt x="0" y="1216187"/>
                </a:lnTo>
                <a:close/>
              </a:path>
            </a:pathLst>
          </a:custGeom>
          <a:solidFill>
            <a:schemeClr val="bg1">
              <a:lumMod val="75000"/>
            </a:schemeClr>
          </a:solidFill>
        </p:spPr>
        <p:txBody>
          <a:bodyPr wrap="square">
            <a:noAutofit/>
          </a:bodyPr>
          <a:lstStyle>
            <a:lvl1pPr marL="0" indent="0">
              <a:buNone/>
              <a:defRPr sz="800"/>
            </a:lvl1pPr>
          </a:lstStyle>
          <a:p>
            <a:endParaRPr lang="en-US" dirty="0"/>
          </a:p>
        </p:txBody>
      </p:sp>
      <p:sp>
        <p:nvSpPr>
          <p:cNvPr id="12" name="Text Placeholder 32">
            <a:extLst>
              <a:ext uri="{FF2B5EF4-FFF2-40B4-BE49-F238E27FC236}">
                <a16:creationId xmlns:a16="http://schemas.microsoft.com/office/drawing/2014/main" id="{635796D9-A1BD-A24E-B5B9-03DBEBABEB7D}"/>
              </a:ext>
            </a:extLst>
          </p:cNvPr>
          <p:cNvSpPr>
            <a:spLocks noGrp="1"/>
          </p:cNvSpPr>
          <p:nvPr userDrawn="1">
            <p:ph type="body" sz="quarter" idx="58" hasCustomPrompt="1"/>
          </p:nvPr>
        </p:nvSpPr>
        <p:spPr>
          <a:xfrm>
            <a:off x="3545480" y="665246"/>
            <a:ext cx="2954573"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ADVICE DO YOU WISH YOU COULD HAVE ACCESSED WHEN YOU STARTED?</a:t>
            </a:r>
          </a:p>
        </p:txBody>
      </p:sp>
      <p:sp>
        <p:nvSpPr>
          <p:cNvPr id="19" name="Text Placeholder 32">
            <a:extLst>
              <a:ext uri="{FF2B5EF4-FFF2-40B4-BE49-F238E27FC236}">
                <a16:creationId xmlns:a16="http://schemas.microsoft.com/office/drawing/2014/main" id="{2914A1E6-0F5E-0149-932B-01CE4D811FEE}"/>
              </a:ext>
            </a:extLst>
          </p:cNvPr>
          <p:cNvSpPr>
            <a:spLocks noGrp="1"/>
          </p:cNvSpPr>
          <p:nvPr userDrawn="1">
            <p:ph type="body" sz="quarter" idx="32" hasCustomPrompt="1"/>
          </p:nvPr>
        </p:nvSpPr>
        <p:spPr>
          <a:xfrm>
            <a:off x="3544860" y="1175541"/>
            <a:ext cx="2955193" cy="3444100"/>
          </a:xfrm>
          <a:prstGeom prst="rect">
            <a:avLst/>
          </a:prstGeom>
        </p:spPr>
        <p:txBody>
          <a:bodyPr numCol="1"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4B4C2603-9FDD-E54D-991B-FE51C32C2A97}"/>
              </a:ext>
            </a:extLst>
          </p:cNvPr>
          <p:cNvSpPr>
            <a:spLocks noGrp="1"/>
          </p:cNvSpPr>
          <p:nvPr userDrawn="1">
            <p:ph type="body" sz="quarter" idx="62" hasCustomPrompt="1"/>
          </p:nvPr>
        </p:nvSpPr>
        <p:spPr>
          <a:xfrm>
            <a:off x="3545480" y="5286360"/>
            <a:ext cx="2954573" cy="348400"/>
          </a:xfrm>
          <a:prstGeom prst="rect">
            <a:avLst/>
          </a:prstGeom>
        </p:spPr>
        <p:txBody>
          <a:bodyPr anchor="ctr">
            <a:noAutofit/>
          </a:bodyPr>
          <a:lstStyle>
            <a:lvl1pPr marL="0" indent="0" algn="l">
              <a:lnSpc>
                <a:spcPts val="1420"/>
              </a:lnSpc>
              <a:spcBef>
                <a:spcPts val="0"/>
              </a:spcBef>
              <a:buNone/>
              <a:defRPr lang="en-IE" sz="14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WERE THE MAIN OBSTACLES OR BARRIERS YOU ENCOUNTERED?</a:t>
            </a:r>
          </a:p>
        </p:txBody>
      </p:sp>
      <p:sp>
        <p:nvSpPr>
          <p:cNvPr id="21" name="Text Placeholder 32">
            <a:extLst>
              <a:ext uri="{FF2B5EF4-FFF2-40B4-BE49-F238E27FC236}">
                <a16:creationId xmlns:a16="http://schemas.microsoft.com/office/drawing/2014/main" id="{FBF59540-7693-9541-B3D9-E7946C5D919A}"/>
              </a:ext>
            </a:extLst>
          </p:cNvPr>
          <p:cNvSpPr>
            <a:spLocks noGrp="1"/>
          </p:cNvSpPr>
          <p:nvPr userDrawn="1">
            <p:ph type="body" sz="quarter" idx="63" hasCustomPrompt="1"/>
          </p:nvPr>
        </p:nvSpPr>
        <p:spPr>
          <a:xfrm>
            <a:off x="3544860" y="5796654"/>
            <a:ext cx="2955193" cy="3296546"/>
          </a:xfrm>
          <a:prstGeom prst="rect">
            <a:avLst/>
          </a:prstGeom>
        </p:spPr>
        <p:txBody>
          <a:bodyPr numCol="1" spcCol="288000" anchor="t">
            <a:noAutofit/>
          </a:bodyPr>
          <a:lstStyle>
            <a:lvl1pPr marL="0" indent="0" algn="just">
              <a:lnSpc>
                <a:spcPct val="100000"/>
              </a:lnSpc>
              <a:spcBef>
                <a:spcPts val="0"/>
              </a:spcBef>
              <a:buClr>
                <a:srgbClr val="C2D237"/>
              </a:buClr>
              <a:buFont typeface="Arial" panose="020B0604020202020204" pitchFamily="34" charset="0"/>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1" name="Text Placeholder 32">
            <a:extLst>
              <a:ext uri="{FF2B5EF4-FFF2-40B4-BE49-F238E27FC236}">
                <a16:creationId xmlns:a16="http://schemas.microsoft.com/office/drawing/2014/main" id="{01B00B76-94EF-7E40-A21B-7DEA07A58858}"/>
              </a:ext>
            </a:extLst>
          </p:cNvPr>
          <p:cNvSpPr>
            <a:spLocks noGrp="1"/>
          </p:cNvSpPr>
          <p:nvPr userDrawn="1">
            <p:ph type="body" sz="quarter" idx="59" hasCustomPrompt="1"/>
          </p:nvPr>
        </p:nvSpPr>
        <p:spPr>
          <a:xfrm>
            <a:off x="7767" y="1513835"/>
            <a:ext cx="2421108" cy="1632228"/>
          </a:xfrm>
          <a:prstGeom prst="rect">
            <a:avLst/>
          </a:prstGeom>
        </p:spPr>
        <p:txBody>
          <a:bodyPr anchor="ctr">
            <a:noAutofit/>
          </a:bodyPr>
          <a:lstStyle>
            <a:lvl1pPr marL="0" indent="0" algn="ctr">
              <a:lnSpc>
                <a:spcPts val="1420"/>
              </a:lnSpc>
              <a:spcBef>
                <a:spcPts val="0"/>
              </a:spcBef>
              <a:buNone/>
              <a:defRPr lang="en-IE" sz="1400" b="0" i="1" u="none" strike="noStrike" smtClean="0">
                <a:solidFill>
                  <a:schemeClr val="bg1"/>
                </a:solidFill>
                <a:effectLst/>
                <a:latin typeface="Gotham Medium" pitchFamily="2" charset="0"/>
                <a:cs typeface="Gotham Medium" pitchFamily="2"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quote</a:t>
            </a:r>
          </a:p>
        </p:txBody>
      </p:sp>
      <p:sp>
        <p:nvSpPr>
          <p:cNvPr id="32" name="Text Placeholder 32">
            <a:extLst>
              <a:ext uri="{FF2B5EF4-FFF2-40B4-BE49-F238E27FC236}">
                <a16:creationId xmlns:a16="http://schemas.microsoft.com/office/drawing/2014/main" id="{00AD9541-5B58-DE45-8F1C-3713B970DD63}"/>
              </a:ext>
            </a:extLst>
          </p:cNvPr>
          <p:cNvSpPr>
            <a:spLocks noGrp="1"/>
          </p:cNvSpPr>
          <p:nvPr userDrawn="1">
            <p:ph type="body" sz="quarter" idx="60" hasCustomPrompt="1"/>
          </p:nvPr>
        </p:nvSpPr>
        <p:spPr>
          <a:xfrm rot="10800000">
            <a:off x="369446" y="605302"/>
            <a:ext cx="1650176" cy="216147"/>
          </a:xfrm>
          <a:prstGeom prst="rect">
            <a:avLst/>
          </a:prstGeom>
        </p:spPr>
        <p:txBody>
          <a:bodyPr anchor="t">
            <a:noAutofit/>
          </a:bodyPr>
          <a:lstStyle>
            <a:lvl1pPr marL="0" indent="0" algn="ctr">
              <a:lnSpc>
                <a:spcPts val="1420"/>
              </a:lnSpc>
              <a:spcBef>
                <a:spcPts val="0"/>
              </a:spcBef>
              <a:buNone/>
              <a:defRPr lang="en-IE" sz="14000" b="1" i="0" u="none" strike="noStrike" smtClean="0">
                <a:solidFill>
                  <a:srgbClr val="40B894"/>
                </a:solidFill>
                <a:effectLst/>
                <a:latin typeface="Times" pitchFamily="2"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a:t>
            </a:r>
          </a:p>
        </p:txBody>
      </p:sp>
      <p:sp>
        <p:nvSpPr>
          <p:cNvPr id="34" name="Text Placeholder 32">
            <a:extLst>
              <a:ext uri="{FF2B5EF4-FFF2-40B4-BE49-F238E27FC236}">
                <a16:creationId xmlns:a16="http://schemas.microsoft.com/office/drawing/2014/main" id="{B8527833-8637-B34C-9A5E-6A6FE06C3587}"/>
              </a:ext>
            </a:extLst>
          </p:cNvPr>
          <p:cNvSpPr>
            <a:spLocks noGrp="1"/>
          </p:cNvSpPr>
          <p:nvPr userDrawn="1">
            <p:ph type="body" sz="quarter" idx="61" hasCustomPrompt="1"/>
          </p:nvPr>
        </p:nvSpPr>
        <p:spPr>
          <a:xfrm>
            <a:off x="-23120" y="3933320"/>
            <a:ext cx="2421108" cy="638015"/>
          </a:xfrm>
          <a:prstGeom prst="rect">
            <a:avLst/>
          </a:prstGeom>
        </p:spPr>
        <p:txBody>
          <a:bodyPr anchor="b">
            <a:noAutofit/>
          </a:bodyPr>
          <a:lstStyle>
            <a:lvl1pPr marL="0" indent="0" algn="ctr">
              <a:lnSpc>
                <a:spcPts val="1420"/>
              </a:lnSpc>
              <a:spcBef>
                <a:spcPts val="0"/>
              </a:spcBef>
              <a:buNone/>
              <a:defRPr lang="en-IE" sz="1000" b="1" i="0" u="none" strike="noStrike" smtClean="0">
                <a:solidFill>
                  <a:schemeClr val="bg1"/>
                </a:solidFill>
                <a:effectLst/>
                <a:latin typeface="Gotham Medium" pitchFamily="2" charset="0"/>
                <a:cs typeface="Gotham Medium" pitchFamily="2"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Name  </a:t>
            </a:r>
          </a:p>
          <a:p>
            <a:pPr lvl="0"/>
            <a:r>
              <a:rPr lang="en-GB" dirty="0"/>
              <a:t>Title</a:t>
            </a:r>
          </a:p>
        </p:txBody>
      </p:sp>
      <p:sp>
        <p:nvSpPr>
          <p:cNvPr id="22" name="Freeform 21">
            <a:extLst>
              <a:ext uri="{FF2B5EF4-FFF2-40B4-BE49-F238E27FC236}">
                <a16:creationId xmlns:a16="http://schemas.microsoft.com/office/drawing/2014/main" id="{A755CE65-4CE0-E84F-81E1-68A6F669374B}"/>
              </a:ext>
            </a:extLst>
          </p:cNvPr>
          <p:cNvSpPr/>
          <p:nvPr userDrawn="1"/>
        </p:nvSpPr>
        <p:spPr>
          <a:xfrm rot="8949644" flipH="1">
            <a:off x="-393832" y="4628530"/>
            <a:ext cx="2688120" cy="791338"/>
          </a:xfrm>
          <a:custGeom>
            <a:avLst/>
            <a:gdLst>
              <a:gd name="connsiteX0" fmla="*/ 2688120 w 2688120"/>
              <a:gd name="connsiteY0" fmla="*/ 237499 h 791338"/>
              <a:gd name="connsiteX1" fmla="*/ 2585501 w 2688120"/>
              <a:gd name="connsiteY1" fmla="*/ 108451 h 791338"/>
              <a:gd name="connsiteX2" fmla="*/ 0 w 2688120"/>
              <a:gd name="connsiteY2" fmla="*/ 0 h 791338"/>
              <a:gd name="connsiteX3" fmla="*/ 472467 w 2688120"/>
              <a:gd name="connsiteY3" fmla="*/ 791338 h 791338"/>
              <a:gd name="connsiteX4" fmla="*/ 2688120 w 2688120"/>
              <a:gd name="connsiteY4" fmla="*/ 237499 h 79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120" h="791338">
                <a:moveTo>
                  <a:pt x="2688120" y="237499"/>
                </a:moveTo>
                <a:lnTo>
                  <a:pt x="2585501" y="108451"/>
                </a:lnTo>
                <a:lnTo>
                  <a:pt x="0" y="0"/>
                </a:lnTo>
                <a:lnTo>
                  <a:pt x="472467" y="791338"/>
                </a:lnTo>
                <a:lnTo>
                  <a:pt x="2688120" y="237499"/>
                </a:lnTo>
                <a:close/>
              </a:path>
            </a:pathLst>
          </a:custGeom>
          <a:solidFill>
            <a:srgbClr val="D98F89"/>
          </a:solidFill>
          <a:ln w="3893"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19948404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grpSp>
        <p:nvGrpSpPr>
          <p:cNvPr id="299" name="Group 298">
            <a:extLst>
              <a:ext uri="{FF2B5EF4-FFF2-40B4-BE49-F238E27FC236}">
                <a16:creationId xmlns:a16="http://schemas.microsoft.com/office/drawing/2014/main" id="{8198D249-F4CC-144D-AA5C-4DB5545C823F}"/>
              </a:ext>
            </a:extLst>
          </p:cNvPr>
          <p:cNvGrpSpPr/>
          <p:nvPr userDrawn="1"/>
        </p:nvGrpSpPr>
        <p:grpSpPr>
          <a:xfrm rot="5400000">
            <a:off x="-1524002" y="1533101"/>
            <a:ext cx="9906002" cy="6858000"/>
            <a:chOff x="-3" y="-1544"/>
            <a:chExt cx="12192003" cy="6859544"/>
          </a:xfrm>
        </p:grpSpPr>
        <p:sp>
          <p:nvSpPr>
            <p:cNvPr id="300" name="Rectangle 299">
              <a:extLst>
                <a:ext uri="{FF2B5EF4-FFF2-40B4-BE49-F238E27FC236}">
                  <a16:creationId xmlns:a16="http://schemas.microsoft.com/office/drawing/2014/main" id="{91ADAFE1-2F0B-9844-914E-4B7590DBDC1C}"/>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Triangle 300">
              <a:extLst>
                <a:ext uri="{FF2B5EF4-FFF2-40B4-BE49-F238E27FC236}">
                  <a16:creationId xmlns:a16="http://schemas.microsoft.com/office/drawing/2014/main" id="{8B8BE52A-9F75-724E-9EF1-3010375B6D9E}"/>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Triangle 301">
              <a:extLst>
                <a:ext uri="{FF2B5EF4-FFF2-40B4-BE49-F238E27FC236}">
                  <a16:creationId xmlns:a16="http://schemas.microsoft.com/office/drawing/2014/main" id="{174FD3E6-ABC4-2645-B029-7819E012A113}"/>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3" name="Rectangle 302">
            <a:extLst>
              <a:ext uri="{FF2B5EF4-FFF2-40B4-BE49-F238E27FC236}">
                <a16:creationId xmlns:a16="http://schemas.microsoft.com/office/drawing/2014/main" id="{F97F89F9-8491-5A45-9259-0683C73DA8B8}"/>
              </a:ext>
            </a:extLst>
          </p:cNvPr>
          <p:cNvSpPr>
            <a:spLocks noChangeAspect="1"/>
          </p:cNvSpPr>
          <p:nvPr userDrawn="1"/>
        </p:nvSpPr>
        <p:spPr>
          <a:xfrm>
            <a:off x="164810" y="246100"/>
            <a:ext cx="6528379" cy="9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2">
            <a:extLst>
              <a:ext uri="{FF2B5EF4-FFF2-40B4-BE49-F238E27FC236}">
                <a16:creationId xmlns:a16="http://schemas.microsoft.com/office/drawing/2014/main" id="{44FA6B57-9435-DA4F-92EA-EEBFA6EA3FD7}"/>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3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SUCCESSFUL HAS IT BEEN?</a:t>
            </a:r>
          </a:p>
        </p:txBody>
      </p:sp>
      <p:sp>
        <p:nvSpPr>
          <p:cNvPr id="8" name="Text Placeholder 32">
            <a:extLst>
              <a:ext uri="{FF2B5EF4-FFF2-40B4-BE49-F238E27FC236}">
                <a16:creationId xmlns:a16="http://schemas.microsoft.com/office/drawing/2014/main" id="{98D45B75-330F-944F-AFAD-35E39B17D769}"/>
              </a:ext>
            </a:extLst>
          </p:cNvPr>
          <p:cNvSpPr>
            <a:spLocks noGrp="1"/>
          </p:cNvSpPr>
          <p:nvPr>
            <p:ph type="body" sz="quarter" idx="32" hasCustomPrompt="1"/>
          </p:nvPr>
        </p:nvSpPr>
        <p:spPr>
          <a:xfrm>
            <a:off x="860496" y="1259979"/>
            <a:ext cx="5435600" cy="2743062"/>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9" name="Text Placeholder 32">
            <a:extLst>
              <a:ext uri="{FF2B5EF4-FFF2-40B4-BE49-F238E27FC236}">
                <a16:creationId xmlns:a16="http://schemas.microsoft.com/office/drawing/2014/main" id="{3CADD3C7-585B-D64A-A972-0F1B28F34496}"/>
              </a:ext>
            </a:extLst>
          </p:cNvPr>
          <p:cNvSpPr>
            <a:spLocks noGrp="1"/>
          </p:cNvSpPr>
          <p:nvPr>
            <p:ph type="body" sz="quarter" idx="59" hasCustomPrompt="1"/>
          </p:nvPr>
        </p:nvSpPr>
        <p:spPr>
          <a:xfrm>
            <a:off x="860496" y="4353334"/>
            <a:ext cx="5435600" cy="446871"/>
          </a:xfrm>
          <a:prstGeom prst="rect">
            <a:avLst/>
          </a:prstGeom>
        </p:spPr>
        <p:txBody>
          <a:bodyPr anchor="ctr">
            <a:noAutofit/>
          </a:bodyPr>
          <a:lstStyle>
            <a:lvl1pPr marL="0" indent="0" algn="l">
              <a:lnSpc>
                <a:spcPts val="1420"/>
              </a:lnSpc>
              <a:spcBef>
                <a:spcPts val="0"/>
              </a:spcBef>
              <a:buNone/>
              <a:defRPr lang="en-IE" sz="1300" b="1" i="0" u="none" strike="noStrike" smtClean="0">
                <a:solidFill>
                  <a:srgbClr val="027354"/>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WAS SUCCESS A RESULT OF INDIVIDUAL WORK OR COLLABORATION (OR BOTH)?</a:t>
            </a:r>
          </a:p>
        </p:txBody>
      </p:sp>
      <p:sp>
        <p:nvSpPr>
          <p:cNvPr id="11" name="Text Placeholder 32">
            <a:extLst>
              <a:ext uri="{FF2B5EF4-FFF2-40B4-BE49-F238E27FC236}">
                <a16:creationId xmlns:a16="http://schemas.microsoft.com/office/drawing/2014/main" id="{81EC0B36-F7C4-3642-9625-0206CEB2A560}"/>
              </a:ext>
            </a:extLst>
          </p:cNvPr>
          <p:cNvSpPr>
            <a:spLocks noGrp="1"/>
          </p:cNvSpPr>
          <p:nvPr>
            <p:ph type="body" sz="quarter" idx="60" hasCustomPrompt="1"/>
          </p:nvPr>
        </p:nvSpPr>
        <p:spPr>
          <a:xfrm>
            <a:off x="860496" y="4962099"/>
            <a:ext cx="5435600" cy="3683921"/>
          </a:xfrm>
          <a:prstGeom prst="rect">
            <a:avLst/>
          </a:prstGeom>
        </p:spPr>
        <p:txBody>
          <a:bodyPr numCol="2" spcCol="288000" anchor="t">
            <a:noAutofit/>
          </a:bodyPr>
          <a:lstStyle>
            <a:lvl1pPr marL="0" indent="0" algn="just">
              <a:lnSpc>
                <a:spcPct val="100000"/>
              </a:lnSpc>
              <a:spcBef>
                <a:spcPts val="0"/>
              </a:spcBef>
              <a:buNone/>
              <a:defRPr sz="1000" b="0" i="0">
                <a:solidFill>
                  <a:schemeClr val="tx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308" name="Text">
            <a:extLst>
              <a:ext uri="{FF2B5EF4-FFF2-40B4-BE49-F238E27FC236}">
                <a16:creationId xmlns:a16="http://schemas.microsoft.com/office/drawing/2014/main" id="{A57A7F56-830C-CB42-9AB3-F16FCE960592}"/>
              </a:ext>
            </a:extLst>
          </p:cNvPr>
          <p:cNvSpPr txBox="1"/>
          <p:nvPr userDrawn="1"/>
        </p:nvSpPr>
        <p:spPr>
          <a:xfrm>
            <a:off x="6367951" y="9467418"/>
            <a:ext cx="330826" cy="136575"/>
          </a:xfrm>
          <a:prstGeom prst="rect">
            <a:avLst/>
          </a:prstGeom>
          <a:ln w="12700">
            <a:miter lim="400000"/>
          </a:ln>
          <a:extLst>
            <a:ext uri="{C572A759-6A51-4108-AA02-DFA0A04FC94B}">
              <ma14:wrappingTextBoxFlag xmlns:ma14="http://schemas.microsoft.com/office/mac/drawingml/2011/main" xmlns=""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309" name="Group 308">
            <a:extLst>
              <a:ext uri="{FF2B5EF4-FFF2-40B4-BE49-F238E27FC236}">
                <a16:creationId xmlns:a16="http://schemas.microsoft.com/office/drawing/2014/main" id="{2FA1FC53-B616-F740-9C3F-84C1BE18CE27}"/>
              </a:ext>
            </a:extLst>
          </p:cNvPr>
          <p:cNvGrpSpPr/>
          <p:nvPr userDrawn="1"/>
        </p:nvGrpSpPr>
        <p:grpSpPr>
          <a:xfrm rot="16200000">
            <a:off x="5556364" y="8423622"/>
            <a:ext cx="1724785" cy="276514"/>
            <a:chOff x="296428" y="6035883"/>
            <a:chExt cx="3143755" cy="504000"/>
          </a:xfrm>
        </p:grpSpPr>
        <p:pic>
          <p:nvPicPr>
            <p:cNvPr id="310" name="Picture 309" descr="A picture containing text&#10;&#10;Description automatically generated">
              <a:extLst>
                <a:ext uri="{FF2B5EF4-FFF2-40B4-BE49-F238E27FC236}">
                  <a16:creationId xmlns:a16="http://schemas.microsoft.com/office/drawing/2014/main" id="{C4B12204-BDEC-9C4F-BEE0-67D8AB01CC91}"/>
                </a:ext>
              </a:extLst>
            </p:cNvPr>
            <p:cNvPicPr/>
            <p:nvPr userDrawn="1"/>
          </p:nvPicPr>
          <p:blipFill rotWithShape="1">
            <a:blip r:embed="rId2"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311" name="Picture 310" descr="A picture containing text&#10;&#10;Description automatically generated">
              <a:extLst>
                <a:ext uri="{FF2B5EF4-FFF2-40B4-BE49-F238E27FC236}">
                  <a16:creationId xmlns:a16="http://schemas.microsoft.com/office/drawing/2014/main" id="{75856C36-123C-B340-9180-4BAB3378B95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grpSp>
        <p:nvGrpSpPr>
          <p:cNvPr id="307" name="Group 306">
            <a:extLst>
              <a:ext uri="{FF2B5EF4-FFF2-40B4-BE49-F238E27FC236}">
                <a16:creationId xmlns:a16="http://schemas.microsoft.com/office/drawing/2014/main" id="{DE55E894-45EC-6B44-B6BE-D55208E30CCE}"/>
              </a:ext>
            </a:extLst>
          </p:cNvPr>
          <p:cNvGrpSpPr/>
          <p:nvPr userDrawn="1"/>
        </p:nvGrpSpPr>
        <p:grpSpPr>
          <a:xfrm>
            <a:off x="4002488" y="9093165"/>
            <a:ext cx="2155062" cy="361637"/>
            <a:chOff x="463403" y="8636776"/>
            <a:chExt cx="2573308" cy="431822"/>
          </a:xfrm>
        </p:grpSpPr>
        <p:grpSp>
          <p:nvGrpSpPr>
            <p:cNvPr id="13" name="Graphic 76">
              <a:extLst>
                <a:ext uri="{FF2B5EF4-FFF2-40B4-BE49-F238E27FC236}">
                  <a16:creationId xmlns:a16="http://schemas.microsoft.com/office/drawing/2014/main" id="{56F7AE79-5B9D-8043-B6B0-543348C252BD}"/>
                </a:ext>
              </a:extLst>
            </p:cNvPr>
            <p:cNvGrpSpPr/>
            <p:nvPr/>
          </p:nvGrpSpPr>
          <p:grpSpPr>
            <a:xfrm>
              <a:off x="463403" y="8691062"/>
              <a:ext cx="986080" cy="214792"/>
              <a:chOff x="7942326" y="4900231"/>
              <a:chExt cx="744247" cy="162115"/>
            </a:xfrm>
          </p:grpSpPr>
          <p:sp>
            <p:nvSpPr>
              <p:cNvPr id="222" name="Freeform 221">
                <a:extLst>
                  <a:ext uri="{FF2B5EF4-FFF2-40B4-BE49-F238E27FC236}">
                    <a16:creationId xmlns:a16="http://schemas.microsoft.com/office/drawing/2014/main" id="{C4A909A1-ABD8-4949-A3E5-C6313A52B90F}"/>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dirty="0"/>
              </a:p>
            </p:txBody>
          </p:sp>
          <p:sp>
            <p:nvSpPr>
              <p:cNvPr id="223" name="Freeform 222">
                <a:extLst>
                  <a:ext uri="{FF2B5EF4-FFF2-40B4-BE49-F238E27FC236}">
                    <a16:creationId xmlns:a16="http://schemas.microsoft.com/office/drawing/2014/main" id="{C26E5BFC-6AF1-614C-B602-DACD46DE8046}"/>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dirty="0"/>
              </a:p>
            </p:txBody>
          </p:sp>
          <p:sp>
            <p:nvSpPr>
              <p:cNvPr id="224" name="Freeform 223">
                <a:extLst>
                  <a:ext uri="{FF2B5EF4-FFF2-40B4-BE49-F238E27FC236}">
                    <a16:creationId xmlns:a16="http://schemas.microsoft.com/office/drawing/2014/main" id="{E936B67F-C12E-5749-946B-B3941F7A942C}"/>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dirty="0"/>
              </a:p>
            </p:txBody>
          </p:sp>
          <p:sp>
            <p:nvSpPr>
              <p:cNvPr id="225" name="Freeform 224">
                <a:extLst>
                  <a:ext uri="{FF2B5EF4-FFF2-40B4-BE49-F238E27FC236}">
                    <a16:creationId xmlns:a16="http://schemas.microsoft.com/office/drawing/2014/main" id="{368339E0-D677-2F4D-B2B9-220AA0C7E821}"/>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dirty="0"/>
              </a:p>
            </p:txBody>
          </p:sp>
          <p:sp>
            <p:nvSpPr>
              <p:cNvPr id="226" name="Freeform 225">
                <a:extLst>
                  <a:ext uri="{FF2B5EF4-FFF2-40B4-BE49-F238E27FC236}">
                    <a16:creationId xmlns:a16="http://schemas.microsoft.com/office/drawing/2014/main" id="{874553E9-F5E4-044B-BD3E-58DAF64EA978}"/>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dirty="0"/>
              </a:p>
            </p:txBody>
          </p:sp>
          <p:sp>
            <p:nvSpPr>
              <p:cNvPr id="227" name="Freeform 226">
                <a:extLst>
                  <a:ext uri="{FF2B5EF4-FFF2-40B4-BE49-F238E27FC236}">
                    <a16:creationId xmlns:a16="http://schemas.microsoft.com/office/drawing/2014/main" id="{B6B5E9C1-AA9D-4F44-ACD5-9B69CF72F8F0}"/>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dirty="0"/>
              </a:p>
            </p:txBody>
          </p:sp>
          <p:sp>
            <p:nvSpPr>
              <p:cNvPr id="228" name="Freeform 227">
                <a:extLst>
                  <a:ext uri="{FF2B5EF4-FFF2-40B4-BE49-F238E27FC236}">
                    <a16:creationId xmlns:a16="http://schemas.microsoft.com/office/drawing/2014/main" id="{894B8860-A927-3A45-8D10-5291F5E0493F}"/>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dirty="0"/>
              </a:p>
            </p:txBody>
          </p:sp>
          <p:sp>
            <p:nvSpPr>
              <p:cNvPr id="229" name="Freeform 228">
                <a:extLst>
                  <a:ext uri="{FF2B5EF4-FFF2-40B4-BE49-F238E27FC236}">
                    <a16:creationId xmlns:a16="http://schemas.microsoft.com/office/drawing/2014/main" id="{35BDBB19-9708-5B45-99B4-9E2611C9483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dirty="0"/>
              </a:p>
            </p:txBody>
          </p:sp>
          <p:sp>
            <p:nvSpPr>
              <p:cNvPr id="230" name="Freeform 229">
                <a:extLst>
                  <a:ext uri="{FF2B5EF4-FFF2-40B4-BE49-F238E27FC236}">
                    <a16:creationId xmlns:a16="http://schemas.microsoft.com/office/drawing/2014/main" id="{27996C4D-9FDD-BE46-936B-83F476C2BF69}"/>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dirty="0"/>
              </a:p>
            </p:txBody>
          </p:sp>
          <p:sp>
            <p:nvSpPr>
              <p:cNvPr id="231" name="Freeform 230">
                <a:extLst>
                  <a:ext uri="{FF2B5EF4-FFF2-40B4-BE49-F238E27FC236}">
                    <a16:creationId xmlns:a16="http://schemas.microsoft.com/office/drawing/2014/main" id="{588924BC-8605-3440-9685-2F3CC33259BF}"/>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dirty="0"/>
              </a:p>
            </p:txBody>
          </p:sp>
          <p:sp>
            <p:nvSpPr>
              <p:cNvPr id="232" name="Freeform 231">
                <a:extLst>
                  <a:ext uri="{FF2B5EF4-FFF2-40B4-BE49-F238E27FC236}">
                    <a16:creationId xmlns:a16="http://schemas.microsoft.com/office/drawing/2014/main" id="{6F8BEDCF-BA7B-A948-B4ED-75D9575CCBC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dirty="0"/>
              </a:p>
            </p:txBody>
          </p:sp>
          <p:sp>
            <p:nvSpPr>
              <p:cNvPr id="233" name="Freeform 232">
                <a:extLst>
                  <a:ext uri="{FF2B5EF4-FFF2-40B4-BE49-F238E27FC236}">
                    <a16:creationId xmlns:a16="http://schemas.microsoft.com/office/drawing/2014/main" id="{0ED58CC1-B0A1-C54D-9A43-2773F0B16E7F}"/>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dirty="0"/>
              </a:p>
            </p:txBody>
          </p:sp>
          <p:sp>
            <p:nvSpPr>
              <p:cNvPr id="234" name="Freeform 233">
                <a:extLst>
                  <a:ext uri="{FF2B5EF4-FFF2-40B4-BE49-F238E27FC236}">
                    <a16:creationId xmlns:a16="http://schemas.microsoft.com/office/drawing/2014/main" id="{4129D610-57D0-9A42-BA2F-616573C58F0B}"/>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dirty="0"/>
              </a:p>
            </p:txBody>
          </p:sp>
          <p:sp>
            <p:nvSpPr>
              <p:cNvPr id="235" name="Freeform 234">
                <a:extLst>
                  <a:ext uri="{FF2B5EF4-FFF2-40B4-BE49-F238E27FC236}">
                    <a16:creationId xmlns:a16="http://schemas.microsoft.com/office/drawing/2014/main" id="{F1FFFA44-7BAB-3844-801C-49619FE97B91}"/>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dirty="0"/>
              </a:p>
            </p:txBody>
          </p:sp>
          <p:sp>
            <p:nvSpPr>
              <p:cNvPr id="236" name="Freeform 235">
                <a:extLst>
                  <a:ext uri="{FF2B5EF4-FFF2-40B4-BE49-F238E27FC236}">
                    <a16:creationId xmlns:a16="http://schemas.microsoft.com/office/drawing/2014/main" id="{B76018CC-8502-9249-81A5-64D6C76B4FEA}"/>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dirty="0"/>
              </a:p>
            </p:txBody>
          </p:sp>
          <p:sp>
            <p:nvSpPr>
              <p:cNvPr id="237" name="Freeform 236">
                <a:extLst>
                  <a:ext uri="{FF2B5EF4-FFF2-40B4-BE49-F238E27FC236}">
                    <a16:creationId xmlns:a16="http://schemas.microsoft.com/office/drawing/2014/main" id="{645F19DB-1A25-FE4C-8683-AA41C55ACAAF}"/>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dirty="0"/>
              </a:p>
            </p:txBody>
          </p:sp>
          <p:sp>
            <p:nvSpPr>
              <p:cNvPr id="238" name="Freeform 237">
                <a:extLst>
                  <a:ext uri="{FF2B5EF4-FFF2-40B4-BE49-F238E27FC236}">
                    <a16:creationId xmlns:a16="http://schemas.microsoft.com/office/drawing/2014/main" id="{62FDFFF9-D6F3-5544-B0E5-1A779591FDB5}"/>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dirty="0"/>
              </a:p>
            </p:txBody>
          </p:sp>
          <p:sp>
            <p:nvSpPr>
              <p:cNvPr id="239" name="Freeform 238">
                <a:extLst>
                  <a:ext uri="{FF2B5EF4-FFF2-40B4-BE49-F238E27FC236}">
                    <a16:creationId xmlns:a16="http://schemas.microsoft.com/office/drawing/2014/main" id="{BF7B03C7-68C4-A944-802D-4BF202176541}"/>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0" name="Freeform 239">
                <a:extLst>
                  <a:ext uri="{FF2B5EF4-FFF2-40B4-BE49-F238E27FC236}">
                    <a16:creationId xmlns:a16="http://schemas.microsoft.com/office/drawing/2014/main" id="{8467A4D6-2960-CD40-8E65-CC6205387A71}"/>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dirty="0"/>
              </a:p>
            </p:txBody>
          </p:sp>
          <p:sp>
            <p:nvSpPr>
              <p:cNvPr id="241" name="Freeform 240">
                <a:extLst>
                  <a:ext uri="{FF2B5EF4-FFF2-40B4-BE49-F238E27FC236}">
                    <a16:creationId xmlns:a16="http://schemas.microsoft.com/office/drawing/2014/main" id="{B4D62721-0556-A74C-B0BD-601C29369012}"/>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2" name="Freeform 241">
                <a:extLst>
                  <a:ext uri="{FF2B5EF4-FFF2-40B4-BE49-F238E27FC236}">
                    <a16:creationId xmlns:a16="http://schemas.microsoft.com/office/drawing/2014/main" id="{247F74B5-202A-B947-8B89-0EBCE6DF178E}"/>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dirty="0"/>
              </a:p>
            </p:txBody>
          </p:sp>
          <p:sp>
            <p:nvSpPr>
              <p:cNvPr id="243" name="Freeform 242">
                <a:extLst>
                  <a:ext uri="{FF2B5EF4-FFF2-40B4-BE49-F238E27FC236}">
                    <a16:creationId xmlns:a16="http://schemas.microsoft.com/office/drawing/2014/main" id="{5E8272B2-3058-3D42-AE0D-98E5A83FAC5C}"/>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dirty="0"/>
              </a:p>
            </p:txBody>
          </p:sp>
          <p:sp>
            <p:nvSpPr>
              <p:cNvPr id="244" name="Freeform 243">
                <a:extLst>
                  <a:ext uri="{FF2B5EF4-FFF2-40B4-BE49-F238E27FC236}">
                    <a16:creationId xmlns:a16="http://schemas.microsoft.com/office/drawing/2014/main" id="{34933072-AD6E-DD43-8984-BF13B35D7159}"/>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dirty="0"/>
              </a:p>
            </p:txBody>
          </p:sp>
          <p:sp>
            <p:nvSpPr>
              <p:cNvPr id="245" name="Freeform 244">
                <a:extLst>
                  <a:ext uri="{FF2B5EF4-FFF2-40B4-BE49-F238E27FC236}">
                    <a16:creationId xmlns:a16="http://schemas.microsoft.com/office/drawing/2014/main" id="{15A45A5C-F325-BC48-BAA4-363C241FBB0C}"/>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dirty="0"/>
              </a:p>
            </p:txBody>
          </p:sp>
          <p:sp>
            <p:nvSpPr>
              <p:cNvPr id="246" name="Freeform 245">
                <a:extLst>
                  <a:ext uri="{FF2B5EF4-FFF2-40B4-BE49-F238E27FC236}">
                    <a16:creationId xmlns:a16="http://schemas.microsoft.com/office/drawing/2014/main" id="{8AA791D2-48A0-D942-BF82-37DE27487C32}"/>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dirty="0"/>
              </a:p>
            </p:txBody>
          </p:sp>
          <p:grpSp>
            <p:nvGrpSpPr>
              <p:cNvPr id="247" name="Graphic 76">
                <a:extLst>
                  <a:ext uri="{FF2B5EF4-FFF2-40B4-BE49-F238E27FC236}">
                    <a16:creationId xmlns:a16="http://schemas.microsoft.com/office/drawing/2014/main" id="{6729A4A1-58D9-0F40-A71A-85EE69477FB3}"/>
                  </a:ext>
                </a:extLst>
              </p:cNvPr>
              <p:cNvGrpSpPr/>
              <p:nvPr/>
            </p:nvGrpSpPr>
            <p:grpSpPr>
              <a:xfrm>
                <a:off x="8206877" y="4909375"/>
                <a:ext cx="365840" cy="45338"/>
                <a:chOff x="8206877" y="4909375"/>
                <a:chExt cx="365840" cy="45338"/>
              </a:xfrm>
              <a:solidFill>
                <a:srgbClr val="23509E"/>
              </a:solidFill>
            </p:grpSpPr>
            <p:sp>
              <p:nvSpPr>
                <p:cNvPr id="285" name="Freeform 284">
                  <a:extLst>
                    <a:ext uri="{FF2B5EF4-FFF2-40B4-BE49-F238E27FC236}">
                      <a16:creationId xmlns:a16="http://schemas.microsoft.com/office/drawing/2014/main" id="{9784845D-3B00-A945-905E-C3A41272C6F1}"/>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dirty="0"/>
                </a:p>
              </p:txBody>
            </p:sp>
            <p:sp>
              <p:nvSpPr>
                <p:cNvPr id="286" name="Freeform 285">
                  <a:extLst>
                    <a:ext uri="{FF2B5EF4-FFF2-40B4-BE49-F238E27FC236}">
                      <a16:creationId xmlns:a16="http://schemas.microsoft.com/office/drawing/2014/main" id="{28AF85F7-5EC4-0B42-853D-524026B056F8}"/>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87" name="Freeform 286">
                  <a:extLst>
                    <a:ext uri="{FF2B5EF4-FFF2-40B4-BE49-F238E27FC236}">
                      <a16:creationId xmlns:a16="http://schemas.microsoft.com/office/drawing/2014/main" id="{2E2B4A73-B067-4640-A29A-5A06A6936720}"/>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dirty="0"/>
                </a:p>
              </p:txBody>
            </p:sp>
            <p:sp>
              <p:nvSpPr>
                <p:cNvPr id="288" name="Freeform 287">
                  <a:extLst>
                    <a:ext uri="{FF2B5EF4-FFF2-40B4-BE49-F238E27FC236}">
                      <a16:creationId xmlns:a16="http://schemas.microsoft.com/office/drawing/2014/main" id="{29C14BB1-3272-B445-9210-D66FA4B05E2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dirty="0"/>
                </a:p>
              </p:txBody>
            </p:sp>
            <p:sp>
              <p:nvSpPr>
                <p:cNvPr id="289" name="Freeform 288">
                  <a:extLst>
                    <a:ext uri="{FF2B5EF4-FFF2-40B4-BE49-F238E27FC236}">
                      <a16:creationId xmlns:a16="http://schemas.microsoft.com/office/drawing/2014/main" id="{3F8E358B-CC90-A34B-8684-70E70127EE03}"/>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90" name="Freeform 289">
                  <a:extLst>
                    <a:ext uri="{FF2B5EF4-FFF2-40B4-BE49-F238E27FC236}">
                      <a16:creationId xmlns:a16="http://schemas.microsoft.com/office/drawing/2014/main" id="{7AE46461-D120-9042-8BEF-1D7E1B3AEE54}"/>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27052855-41B3-8648-B690-9405F78409F6}"/>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B80AAB44-01C3-774B-B6F1-38D9C8E2D9A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dirty="0"/>
                </a:p>
              </p:txBody>
            </p:sp>
            <p:sp>
              <p:nvSpPr>
                <p:cNvPr id="293" name="Freeform 292">
                  <a:extLst>
                    <a:ext uri="{FF2B5EF4-FFF2-40B4-BE49-F238E27FC236}">
                      <a16:creationId xmlns:a16="http://schemas.microsoft.com/office/drawing/2014/main" id="{4D75678D-0CB8-1E47-A53F-CA1886CBEEF0}"/>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dirty="0"/>
                </a:p>
              </p:txBody>
            </p:sp>
            <p:sp>
              <p:nvSpPr>
                <p:cNvPr id="294" name="Freeform 293">
                  <a:extLst>
                    <a:ext uri="{FF2B5EF4-FFF2-40B4-BE49-F238E27FC236}">
                      <a16:creationId xmlns:a16="http://schemas.microsoft.com/office/drawing/2014/main" id="{B8B05C28-2921-BF4D-807A-DC3D792979B9}"/>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dirty="0"/>
                </a:p>
              </p:txBody>
            </p:sp>
            <p:sp>
              <p:nvSpPr>
                <p:cNvPr id="295" name="Freeform 294">
                  <a:extLst>
                    <a:ext uri="{FF2B5EF4-FFF2-40B4-BE49-F238E27FC236}">
                      <a16:creationId xmlns:a16="http://schemas.microsoft.com/office/drawing/2014/main" id="{4CB18BDE-3AE8-B945-B7D1-E8FBCB4C45C3}"/>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dirty="0"/>
                </a:p>
              </p:txBody>
            </p:sp>
            <p:sp>
              <p:nvSpPr>
                <p:cNvPr id="296" name="Freeform 295">
                  <a:extLst>
                    <a:ext uri="{FF2B5EF4-FFF2-40B4-BE49-F238E27FC236}">
                      <a16:creationId xmlns:a16="http://schemas.microsoft.com/office/drawing/2014/main" id="{B5B18CBD-671D-ED4E-9A46-C263D63E860F}"/>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dirty="0"/>
                </a:p>
              </p:txBody>
            </p:sp>
            <p:sp>
              <p:nvSpPr>
                <p:cNvPr id="297" name="Freeform 296">
                  <a:extLst>
                    <a:ext uri="{FF2B5EF4-FFF2-40B4-BE49-F238E27FC236}">
                      <a16:creationId xmlns:a16="http://schemas.microsoft.com/office/drawing/2014/main" id="{70ABA6F7-C645-7D4A-B0AE-EB477EB203DC}"/>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98" name="Freeform 297">
                  <a:extLst>
                    <a:ext uri="{FF2B5EF4-FFF2-40B4-BE49-F238E27FC236}">
                      <a16:creationId xmlns:a16="http://schemas.microsoft.com/office/drawing/2014/main" id="{C3C9229B-B0B8-3C4B-A032-BC124C063D60}"/>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dirty="0"/>
                </a:p>
              </p:txBody>
            </p:sp>
          </p:grpSp>
          <p:grpSp>
            <p:nvGrpSpPr>
              <p:cNvPr id="248" name="Graphic 76">
                <a:extLst>
                  <a:ext uri="{FF2B5EF4-FFF2-40B4-BE49-F238E27FC236}">
                    <a16:creationId xmlns:a16="http://schemas.microsoft.com/office/drawing/2014/main" id="{9605860E-8356-0348-8277-294E96B4DE3F}"/>
                  </a:ext>
                </a:extLst>
              </p:cNvPr>
              <p:cNvGrpSpPr/>
              <p:nvPr/>
            </p:nvGrpSpPr>
            <p:grpSpPr>
              <a:xfrm>
                <a:off x="8208210" y="4964049"/>
                <a:ext cx="478363" cy="44672"/>
                <a:chOff x="8208210" y="4964049"/>
                <a:chExt cx="478363" cy="44672"/>
              </a:xfrm>
              <a:solidFill>
                <a:srgbClr val="23509E"/>
              </a:solidFill>
            </p:grpSpPr>
            <p:sp>
              <p:nvSpPr>
                <p:cNvPr id="268" name="Freeform 267">
                  <a:extLst>
                    <a:ext uri="{FF2B5EF4-FFF2-40B4-BE49-F238E27FC236}">
                      <a16:creationId xmlns:a16="http://schemas.microsoft.com/office/drawing/2014/main" id="{6ECC1D6A-25E8-0045-97C7-3B7191ACAFE1}"/>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69" name="Freeform 268">
                  <a:extLst>
                    <a:ext uri="{FF2B5EF4-FFF2-40B4-BE49-F238E27FC236}">
                      <a16:creationId xmlns:a16="http://schemas.microsoft.com/office/drawing/2014/main" id="{71F3DDE2-473D-F54E-BF60-F3AC71E8D231}"/>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0" name="Freeform 269">
                  <a:extLst>
                    <a:ext uri="{FF2B5EF4-FFF2-40B4-BE49-F238E27FC236}">
                      <a16:creationId xmlns:a16="http://schemas.microsoft.com/office/drawing/2014/main" id="{58697F50-76AD-DF43-A8B8-5EC72E3FB584}"/>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71" name="Freeform 270">
                  <a:extLst>
                    <a:ext uri="{FF2B5EF4-FFF2-40B4-BE49-F238E27FC236}">
                      <a16:creationId xmlns:a16="http://schemas.microsoft.com/office/drawing/2014/main" id="{7E3D6545-2968-2F4E-A13B-8F8091C063DC}"/>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dirty="0"/>
                </a:p>
              </p:txBody>
            </p:sp>
            <p:sp>
              <p:nvSpPr>
                <p:cNvPr id="272" name="Freeform 271">
                  <a:extLst>
                    <a:ext uri="{FF2B5EF4-FFF2-40B4-BE49-F238E27FC236}">
                      <a16:creationId xmlns:a16="http://schemas.microsoft.com/office/drawing/2014/main" id="{2CA71C94-E426-C048-9296-5E040659F3B8}"/>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3" name="Freeform 272">
                  <a:extLst>
                    <a:ext uri="{FF2B5EF4-FFF2-40B4-BE49-F238E27FC236}">
                      <a16:creationId xmlns:a16="http://schemas.microsoft.com/office/drawing/2014/main" id="{555DF361-D107-0044-B27B-5E54DC8FE5A1}"/>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74" name="Freeform 273">
                  <a:extLst>
                    <a:ext uri="{FF2B5EF4-FFF2-40B4-BE49-F238E27FC236}">
                      <a16:creationId xmlns:a16="http://schemas.microsoft.com/office/drawing/2014/main" id="{37D41841-42B0-7C4D-8FE9-ACF1317C99D6}"/>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dirty="0"/>
                </a:p>
              </p:txBody>
            </p:sp>
            <p:sp>
              <p:nvSpPr>
                <p:cNvPr id="275" name="Freeform 274">
                  <a:extLst>
                    <a:ext uri="{FF2B5EF4-FFF2-40B4-BE49-F238E27FC236}">
                      <a16:creationId xmlns:a16="http://schemas.microsoft.com/office/drawing/2014/main" id="{07BC7713-2170-7248-9F88-EAAD39DA2C7D}"/>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dirty="0"/>
                </a:p>
              </p:txBody>
            </p:sp>
            <p:sp>
              <p:nvSpPr>
                <p:cNvPr id="276" name="Freeform 275">
                  <a:extLst>
                    <a:ext uri="{FF2B5EF4-FFF2-40B4-BE49-F238E27FC236}">
                      <a16:creationId xmlns:a16="http://schemas.microsoft.com/office/drawing/2014/main" id="{7E11C9F5-1A17-2744-AF22-3F90292FDB35}"/>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dirty="0"/>
                </a:p>
              </p:txBody>
            </p:sp>
            <p:sp>
              <p:nvSpPr>
                <p:cNvPr id="277" name="Freeform 276">
                  <a:extLst>
                    <a:ext uri="{FF2B5EF4-FFF2-40B4-BE49-F238E27FC236}">
                      <a16:creationId xmlns:a16="http://schemas.microsoft.com/office/drawing/2014/main" id="{6E98804C-D824-9E47-AD96-CA3CBF6F53FF}"/>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78" name="Freeform 277">
                  <a:extLst>
                    <a:ext uri="{FF2B5EF4-FFF2-40B4-BE49-F238E27FC236}">
                      <a16:creationId xmlns:a16="http://schemas.microsoft.com/office/drawing/2014/main" id="{92128D6D-6C4A-5443-A367-12107B0A94C5}"/>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79" name="Freeform 278">
                  <a:extLst>
                    <a:ext uri="{FF2B5EF4-FFF2-40B4-BE49-F238E27FC236}">
                      <a16:creationId xmlns:a16="http://schemas.microsoft.com/office/drawing/2014/main" id="{272A517D-3731-CB4F-86CC-269C4161E8CE}"/>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dirty="0"/>
                </a:p>
              </p:txBody>
            </p:sp>
            <p:sp>
              <p:nvSpPr>
                <p:cNvPr id="280" name="Freeform 279">
                  <a:extLst>
                    <a:ext uri="{FF2B5EF4-FFF2-40B4-BE49-F238E27FC236}">
                      <a16:creationId xmlns:a16="http://schemas.microsoft.com/office/drawing/2014/main" id="{201A6688-5233-A64A-BC46-DAAB6092FD6E}"/>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1" name="Freeform 280">
                  <a:extLst>
                    <a:ext uri="{FF2B5EF4-FFF2-40B4-BE49-F238E27FC236}">
                      <a16:creationId xmlns:a16="http://schemas.microsoft.com/office/drawing/2014/main" id="{CA3758DB-2ED4-D946-9505-FB7B75E020E4}"/>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82" name="Freeform 281">
                  <a:extLst>
                    <a:ext uri="{FF2B5EF4-FFF2-40B4-BE49-F238E27FC236}">
                      <a16:creationId xmlns:a16="http://schemas.microsoft.com/office/drawing/2014/main" id="{5CA22BCD-CF41-FA47-A96B-862B15CAD7DE}"/>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3" name="Freeform 282">
                  <a:extLst>
                    <a:ext uri="{FF2B5EF4-FFF2-40B4-BE49-F238E27FC236}">
                      <a16:creationId xmlns:a16="http://schemas.microsoft.com/office/drawing/2014/main" id="{76DB5CE7-354E-3941-89A2-D2D2E22304AD}"/>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84" name="Freeform 283">
                  <a:extLst>
                    <a:ext uri="{FF2B5EF4-FFF2-40B4-BE49-F238E27FC236}">
                      <a16:creationId xmlns:a16="http://schemas.microsoft.com/office/drawing/2014/main" id="{A20E0A20-C139-3E4B-9DEE-0949D721D0B3}"/>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dirty="0"/>
                </a:p>
              </p:txBody>
            </p:sp>
          </p:grpSp>
          <p:grpSp>
            <p:nvGrpSpPr>
              <p:cNvPr id="249" name="Graphic 76">
                <a:extLst>
                  <a:ext uri="{FF2B5EF4-FFF2-40B4-BE49-F238E27FC236}">
                    <a16:creationId xmlns:a16="http://schemas.microsoft.com/office/drawing/2014/main" id="{4ECE15C3-D391-1B48-8E88-D2ED25071C99}"/>
                  </a:ext>
                </a:extLst>
              </p:cNvPr>
              <p:cNvGrpSpPr/>
              <p:nvPr/>
            </p:nvGrpSpPr>
            <p:grpSpPr>
              <a:xfrm>
                <a:off x="8206020" y="5017579"/>
                <a:ext cx="478077" cy="44767"/>
                <a:chOff x="8206020" y="5017579"/>
                <a:chExt cx="478077" cy="44767"/>
              </a:xfrm>
              <a:solidFill>
                <a:srgbClr val="23509E"/>
              </a:solidFill>
            </p:grpSpPr>
            <p:sp>
              <p:nvSpPr>
                <p:cNvPr id="250" name="Freeform 249">
                  <a:extLst>
                    <a:ext uri="{FF2B5EF4-FFF2-40B4-BE49-F238E27FC236}">
                      <a16:creationId xmlns:a16="http://schemas.microsoft.com/office/drawing/2014/main" id="{0294AFF1-906A-3F49-B9B8-F83B260961FC}"/>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51" name="Freeform 250">
                  <a:extLst>
                    <a:ext uri="{FF2B5EF4-FFF2-40B4-BE49-F238E27FC236}">
                      <a16:creationId xmlns:a16="http://schemas.microsoft.com/office/drawing/2014/main" id="{99CF31AC-AD20-834C-8E24-AA9A6E8B5129}"/>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dirty="0"/>
                </a:p>
              </p:txBody>
            </p:sp>
            <p:sp>
              <p:nvSpPr>
                <p:cNvPr id="252" name="Freeform 251">
                  <a:extLst>
                    <a:ext uri="{FF2B5EF4-FFF2-40B4-BE49-F238E27FC236}">
                      <a16:creationId xmlns:a16="http://schemas.microsoft.com/office/drawing/2014/main" id="{9065F48E-5142-0741-8B41-2B80890AB959}"/>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dirty="0"/>
                </a:p>
              </p:txBody>
            </p:sp>
            <p:sp>
              <p:nvSpPr>
                <p:cNvPr id="253" name="Freeform 252">
                  <a:extLst>
                    <a:ext uri="{FF2B5EF4-FFF2-40B4-BE49-F238E27FC236}">
                      <a16:creationId xmlns:a16="http://schemas.microsoft.com/office/drawing/2014/main" id="{6F2708BB-354F-7440-B85E-241058F501EC}"/>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54" name="Freeform 253">
                  <a:extLst>
                    <a:ext uri="{FF2B5EF4-FFF2-40B4-BE49-F238E27FC236}">
                      <a16:creationId xmlns:a16="http://schemas.microsoft.com/office/drawing/2014/main" id="{BFBE24F5-F40E-8841-B280-7C26F5437F22}"/>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dirty="0"/>
                </a:p>
              </p:txBody>
            </p:sp>
            <p:sp>
              <p:nvSpPr>
                <p:cNvPr id="255" name="Freeform 254">
                  <a:extLst>
                    <a:ext uri="{FF2B5EF4-FFF2-40B4-BE49-F238E27FC236}">
                      <a16:creationId xmlns:a16="http://schemas.microsoft.com/office/drawing/2014/main" id="{6D683D41-583D-0048-AD09-FA7F087CA179}"/>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dirty="0"/>
                </a:p>
              </p:txBody>
            </p:sp>
            <p:sp>
              <p:nvSpPr>
                <p:cNvPr id="256" name="Freeform 255">
                  <a:extLst>
                    <a:ext uri="{FF2B5EF4-FFF2-40B4-BE49-F238E27FC236}">
                      <a16:creationId xmlns:a16="http://schemas.microsoft.com/office/drawing/2014/main" id="{D26D904A-7EBA-F84D-9151-093BB33E3497}"/>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dirty="0"/>
                </a:p>
              </p:txBody>
            </p:sp>
            <p:sp>
              <p:nvSpPr>
                <p:cNvPr id="257" name="Freeform 256">
                  <a:extLst>
                    <a:ext uri="{FF2B5EF4-FFF2-40B4-BE49-F238E27FC236}">
                      <a16:creationId xmlns:a16="http://schemas.microsoft.com/office/drawing/2014/main" id="{FAC9C6D3-B341-DD44-B6C9-E40C7D238FCA}"/>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dirty="0"/>
                </a:p>
              </p:txBody>
            </p:sp>
            <p:sp>
              <p:nvSpPr>
                <p:cNvPr id="258" name="Freeform 257">
                  <a:extLst>
                    <a:ext uri="{FF2B5EF4-FFF2-40B4-BE49-F238E27FC236}">
                      <a16:creationId xmlns:a16="http://schemas.microsoft.com/office/drawing/2014/main" id="{10C5744C-F0D3-DC43-B0F0-8605E1075CC9}"/>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59" name="Freeform 258">
                  <a:extLst>
                    <a:ext uri="{FF2B5EF4-FFF2-40B4-BE49-F238E27FC236}">
                      <a16:creationId xmlns:a16="http://schemas.microsoft.com/office/drawing/2014/main" id="{66B96ADE-DE99-6446-9A13-E26461691C49}"/>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dirty="0"/>
                </a:p>
              </p:txBody>
            </p:sp>
            <p:sp>
              <p:nvSpPr>
                <p:cNvPr id="260" name="Freeform 259">
                  <a:extLst>
                    <a:ext uri="{FF2B5EF4-FFF2-40B4-BE49-F238E27FC236}">
                      <a16:creationId xmlns:a16="http://schemas.microsoft.com/office/drawing/2014/main" id="{9A311684-71A8-9A4F-80D6-2602938A0000}"/>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dirty="0"/>
                </a:p>
              </p:txBody>
            </p:sp>
            <p:sp>
              <p:nvSpPr>
                <p:cNvPr id="261" name="Freeform 260">
                  <a:extLst>
                    <a:ext uri="{FF2B5EF4-FFF2-40B4-BE49-F238E27FC236}">
                      <a16:creationId xmlns:a16="http://schemas.microsoft.com/office/drawing/2014/main" id="{6FF318F6-E806-0F48-8F6B-D555F9127EA5}"/>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dirty="0"/>
                </a:p>
              </p:txBody>
            </p:sp>
            <p:sp>
              <p:nvSpPr>
                <p:cNvPr id="262" name="Freeform 261">
                  <a:extLst>
                    <a:ext uri="{FF2B5EF4-FFF2-40B4-BE49-F238E27FC236}">
                      <a16:creationId xmlns:a16="http://schemas.microsoft.com/office/drawing/2014/main" id="{767B22B8-60AC-8E44-8E96-44C12BBDC7EA}"/>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63" name="Freeform 262">
                  <a:extLst>
                    <a:ext uri="{FF2B5EF4-FFF2-40B4-BE49-F238E27FC236}">
                      <a16:creationId xmlns:a16="http://schemas.microsoft.com/office/drawing/2014/main" id="{BCFC5803-BF0E-3144-8BDE-61B2BC7AF232}"/>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dirty="0"/>
                </a:p>
              </p:txBody>
            </p:sp>
            <p:sp>
              <p:nvSpPr>
                <p:cNvPr id="264" name="Freeform 263">
                  <a:extLst>
                    <a:ext uri="{FF2B5EF4-FFF2-40B4-BE49-F238E27FC236}">
                      <a16:creationId xmlns:a16="http://schemas.microsoft.com/office/drawing/2014/main" id="{70728014-010C-4846-BBD5-71F1D8A96A20}"/>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sp>
              <p:nvSpPr>
                <p:cNvPr id="265" name="Freeform 264">
                  <a:extLst>
                    <a:ext uri="{FF2B5EF4-FFF2-40B4-BE49-F238E27FC236}">
                      <a16:creationId xmlns:a16="http://schemas.microsoft.com/office/drawing/2014/main" id="{5B12A39E-C5B8-7C40-A4EB-AEC8E07F2222}"/>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dirty="0"/>
                </a:p>
              </p:txBody>
            </p:sp>
            <p:sp>
              <p:nvSpPr>
                <p:cNvPr id="266" name="Freeform 265">
                  <a:extLst>
                    <a:ext uri="{FF2B5EF4-FFF2-40B4-BE49-F238E27FC236}">
                      <a16:creationId xmlns:a16="http://schemas.microsoft.com/office/drawing/2014/main" id="{22BDA656-B9BF-4D41-9BB1-4A801019F2A7}"/>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dirty="0"/>
                </a:p>
              </p:txBody>
            </p:sp>
            <p:sp>
              <p:nvSpPr>
                <p:cNvPr id="267" name="Freeform 266">
                  <a:extLst>
                    <a:ext uri="{FF2B5EF4-FFF2-40B4-BE49-F238E27FC236}">
                      <a16:creationId xmlns:a16="http://schemas.microsoft.com/office/drawing/2014/main" id="{C66FBAEB-801C-7A43-B0B2-37F7CE290E26}"/>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dirty="0"/>
                </a:p>
              </p:txBody>
            </p:sp>
          </p:grpSp>
        </p:grpSp>
        <p:sp>
          <p:nvSpPr>
            <p:cNvPr id="305" name="Rectangle 304">
              <a:extLst>
                <a:ext uri="{FF2B5EF4-FFF2-40B4-BE49-F238E27FC236}">
                  <a16:creationId xmlns:a16="http://schemas.microsoft.com/office/drawing/2014/main" id="{2F7FA91F-2DFB-394E-98D9-15F795DE9C9A}"/>
                </a:ext>
              </a:extLst>
            </p:cNvPr>
            <p:cNvSpPr/>
            <p:nvPr userDrawn="1"/>
          </p:nvSpPr>
          <p:spPr>
            <a:xfrm>
              <a:off x="1469056" y="8636776"/>
              <a:ext cx="1567655" cy="431822"/>
            </a:xfrm>
            <a:prstGeom prst="rect">
              <a:avLst/>
            </a:prstGeom>
          </p:spPr>
          <p:txBody>
            <a:bodyPr wrap="square">
              <a:spAutoFit/>
            </a:bodyPr>
            <a:lstStyle/>
            <a:p>
              <a:pPr algn="just"/>
              <a:r>
                <a:rPr lang="en-IE" sz="350" b="0" i="0" u="none" strike="noStrike" dirty="0">
                  <a:solidFill>
                    <a:srgbClr val="323338"/>
                  </a:solidFill>
                  <a:effectLst/>
                  <a:latin typeface="Calibri" panose="020F0502020204030204" pitchFamily="34" charset="0"/>
                  <a:cs typeface="Calibri" panose="020F0502020204030204" pitchFamily="34" charset="0"/>
                </a:rPr>
                <a:t>This programme has been funded with support from the European Commission. The author is solely responsible for this publication (communication) and the Commission accepts no responsibility for any use that may be made of the information contained therein. 2020-1-DE02-KA202-007503﻿</a:t>
              </a:r>
              <a:endParaRPr lang="en-US" sz="350" b="0" dirty="0">
                <a:latin typeface="Calibri" panose="020F0502020204030204" pitchFamily="34" charset="0"/>
                <a:cs typeface="Calibri" panose="020F0502020204030204" pitchFamily="34" charset="0"/>
              </a:endParaRPr>
            </a:p>
          </p:txBody>
        </p:sp>
      </p:grpSp>
      <p:grpSp>
        <p:nvGrpSpPr>
          <p:cNvPr id="306" name="Group 305">
            <a:extLst>
              <a:ext uri="{FF2B5EF4-FFF2-40B4-BE49-F238E27FC236}">
                <a16:creationId xmlns:a16="http://schemas.microsoft.com/office/drawing/2014/main" id="{EE591CD3-7FA5-3B41-9813-0725DCC5BF23}"/>
              </a:ext>
            </a:extLst>
          </p:cNvPr>
          <p:cNvGrpSpPr/>
          <p:nvPr userDrawn="1"/>
        </p:nvGrpSpPr>
        <p:grpSpPr>
          <a:xfrm>
            <a:off x="368816" y="9070645"/>
            <a:ext cx="3302838" cy="358072"/>
            <a:chOff x="2403038" y="8660032"/>
            <a:chExt cx="4468858" cy="484484"/>
          </a:xfrm>
        </p:grpSpPr>
        <p:pic>
          <p:nvPicPr>
            <p:cNvPr id="3" name="Picture 2">
              <a:extLst>
                <a:ext uri="{FF2B5EF4-FFF2-40B4-BE49-F238E27FC236}">
                  <a16:creationId xmlns:a16="http://schemas.microsoft.com/office/drawing/2014/main" id="{F9293BB8-F95C-7D4A-B687-3825643603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3038" y="8690503"/>
              <a:ext cx="825756" cy="423543"/>
            </a:xfrm>
            <a:prstGeom prst="rect">
              <a:avLst/>
            </a:prstGeom>
          </p:spPr>
        </p:pic>
        <p:pic>
          <p:nvPicPr>
            <p:cNvPr id="5" name="Picture 4">
              <a:extLst>
                <a:ext uri="{FF2B5EF4-FFF2-40B4-BE49-F238E27FC236}">
                  <a16:creationId xmlns:a16="http://schemas.microsoft.com/office/drawing/2014/main" id="{B3E1716E-25F4-FF4E-B709-C61523ADEF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85952" y="8741541"/>
              <a:ext cx="974657" cy="321466"/>
            </a:xfrm>
            <a:prstGeom prst="rect">
              <a:avLst/>
            </a:prstGeom>
          </p:spPr>
        </p:pic>
        <p:pic>
          <p:nvPicPr>
            <p:cNvPr id="10" name="Picture 9">
              <a:extLst>
                <a:ext uri="{FF2B5EF4-FFF2-40B4-BE49-F238E27FC236}">
                  <a16:creationId xmlns:a16="http://schemas.microsoft.com/office/drawing/2014/main" id="{8EFB39C2-FFB2-064B-AA81-9DB073F9450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49205" y="8675268"/>
              <a:ext cx="929355" cy="454013"/>
            </a:xfrm>
            <a:prstGeom prst="rect">
              <a:avLst/>
            </a:prstGeom>
          </p:spPr>
        </p:pic>
        <p:pic>
          <p:nvPicPr>
            <p:cNvPr id="27" name="Picture 26">
              <a:extLst>
                <a:ext uri="{FF2B5EF4-FFF2-40B4-BE49-F238E27FC236}">
                  <a16:creationId xmlns:a16="http://schemas.microsoft.com/office/drawing/2014/main" id="{84669604-9D81-7F44-A369-25365F610FB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78560" y="8660032"/>
              <a:ext cx="703873" cy="484484"/>
            </a:xfrm>
            <a:prstGeom prst="rect">
              <a:avLst/>
            </a:prstGeom>
          </p:spPr>
        </p:pic>
        <p:pic>
          <p:nvPicPr>
            <p:cNvPr id="33" name="Picture 32">
              <a:extLst>
                <a:ext uri="{FF2B5EF4-FFF2-40B4-BE49-F238E27FC236}">
                  <a16:creationId xmlns:a16="http://schemas.microsoft.com/office/drawing/2014/main" id="{585DCEA8-CF0F-F948-948E-0E50AD0CD76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51682" y="8724021"/>
              <a:ext cx="920214" cy="356507"/>
            </a:xfrm>
            <a:prstGeom prst="rect">
              <a:avLst/>
            </a:prstGeom>
          </p:spPr>
        </p:pic>
      </p:grpSp>
    </p:spTree>
    <p:extLst>
      <p:ext uri="{BB962C8B-B14F-4D97-AF65-F5344CB8AC3E}">
        <p14:creationId xmlns:p14="http://schemas.microsoft.com/office/powerpoint/2010/main" val="392139118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cNvSpPr txBox="1"/>
          <p:nvPr/>
        </p:nvSpPr>
        <p:spPr>
          <a:xfrm>
            <a:off x="6367951" y="9467418"/>
            <a:ext cx="330826" cy="136575"/>
          </a:xfrm>
          <a:prstGeom prst="rect">
            <a:avLst/>
          </a:prstGeom>
          <a:ln w="12700">
            <a:miter lim="400000"/>
          </a:ln>
          <a:extLst>
            <a:ext uri="{C572A759-6A51-4108-AA02-DFA0A04FC94B}">
              <ma14:wrappingTextBoxFlag xmlns:ma14="http://schemas.microsoft.com/office/mac/drawingml/2011/main" xmlns="" val="1"/>
            </a:ext>
          </a:extLst>
        </p:spPr>
        <p:txBody>
          <a:bodyPr lIns="14287" tIns="14287" rIns="14287" bIns="14287">
            <a:spAutoFit/>
          </a:bodyPr>
          <a:lstStyle/>
          <a:p>
            <a:pPr algn="l" defTabSz="583729">
              <a:defRPr sz="4800">
                <a:solidFill>
                  <a:srgbClr val="000000"/>
                </a:solidFill>
                <a:latin typeface="Helvetica Light"/>
                <a:ea typeface="Helvetica Light"/>
                <a:cs typeface="Helvetica Light"/>
                <a:sym typeface="Helvetica Light"/>
              </a:defRPr>
            </a:pPr>
            <a:fld id="{86CB4B4D-7CA3-9044-876B-883B54F8677D}" type="slidenum">
              <a:rPr sz="700" b="0" i="0">
                <a:solidFill>
                  <a:srgbClr val="027354"/>
                </a:solidFill>
                <a:latin typeface="Gotham Book" pitchFamily="2" charset="0"/>
                <a:cs typeface="Gotham Book" pitchFamily="2" charset="0"/>
              </a:rPr>
              <a:pPr algn="l" defTabSz="583729">
                <a:defRPr sz="4800">
                  <a:solidFill>
                    <a:srgbClr val="000000"/>
                  </a:solidFill>
                  <a:latin typeface="Helvetica Light"/>
                  <a:ea typeface="Helvetica Light"/>
                  <a:cs typeface="Helvetica Light"/>
                  <a:sym typeface="Helvetica Light"/>
                </a:defRPr>
              </a:pPr>
              <a:t>‹Nr.›</a:t>
            </a:fld>
            <a:r>
              <a:rPr sz="700" b="0" i="0" dirty="0">
                <a:solidFill>
                  <a:srgbClr val="027354"/>
                </a:solidFill>
                <a:latin typeface="Gotham Book" pitchFamily="2" charset="0"/>
                <a:cs typeface="Gotham Book" pitchFamily="2" charset="0"/>
              </a:rPr>
              <a:t>￼</a:t>
            </a:r>
          </a:p>
        </p:txBody>
      </p:sp>
      <p:grpSp>
        <p:nvGrpSpPr>
          <p:cNvPr id="5" name="Group 4">
            <a:extLst>
              <a:ext uri="{FF2B5EF4-FFF2-40B4-BE49-F238E27FC236}">
                <a16:creationId xmlns:a16="http://schemas.microsoft.com/office/drawing/2014/main" id="{79219B09-E497-4E44-A088-408E6A11FEB1}"/>
              </a:ext>
            </a:extLst>
          </p:cNvPr>
          <p:cNvGrpSpPr/>
          <p:nvPr userDrawn="1"/>
        </p:nvGrpSpPr>
        <p:grpSpPr>
          <a:xfrm rot="16200000">
            <a:off x="5556364" y="8423622"/>
            <a:ext cx="1724785" cy="276514"/>
            <a:chOff x="296428" y="6035883"/>
            <a:chExt cx="3143755" cy="504000"/>
          </a:xfrm>
        </p:grpSpPr>
        <p:pic>
          <p:nvPicPr>
            <p:cNvPr id="6" name="Picture 5" descr="A picture containing text&#10;&#10;Description automatically generated">
              <a:extLst>
                <a:ext uri="{FF2B5EF4-FFF2-40B4-BE49-F238E27FC236}">
                  <a16:creationId xmlns:a16="http://schemas.microsoft.com/office/drawing/2014/main" id="{C9E17E25-4412-8049-B5FE-BEDD213DD9F5}"/>
                </a:ext>
              </a:extLst>
            </p:cNvPr>
            <p:cNvPicPr/>
            <p:nvPr userDrawn="1"/>
          </p:nvPicPr>
          <p:blipFill rotWithShape="1">
            <a:blip r:embed="rId6" cstate="print">
              <a:extLst>
                <a:ext uri="{28A0092B-C50C-407E-A947-70E740481C1C}">
                  <a14:useLocalDpi xmlns:a14="http://schemas.microsoft.com/office/drawing/2010/main" val="0"/>
                </a:ext>
              </a:extLst>
            </a:blip>
            <a:srcRect t="71161" r="14342" b="1"/>
            <a:stretch/>
          </p:blipFill>
          <p:spPr>
            <a:xfrm>
              <a:off x="464462" y="6185185"/>
              <a:ext cx="2975721" cy="18000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1205F0D-3509-E94C-925E-54E4B19D5358}"/>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5287" t="-1662" r="54747" b="36172"/>
            <a:stretch/>
          </p:blipFill>
          <p:spPr>
            <a:xfrm>
              <a:off x="296428" y="6035883"/>
              <a:ext cx="366916" cy="504000"/>
            </a:xfrm>
            <a:prstGeom prst="rect">
              <a:avLst/>
            </a:prstGeom>
          </p:spPr>
        </p:pic>
      </p:gr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Lst>
  <p:transition spd="med"/>
  <p:txStyles>
    <p:titleStyle>
      <a:lvl1pPr marL="0" marR="0" indent="0" algn="l" defTabSz="583729" rtl="0" latinLnBrk="0">
        <a:lnSpc>
          <a:spcPct val="80000"/>
        </a:lnSpc>
        <a:spcBef>
          <a:spcPts val="0"/>
        </a:spcBef>
        <a:spcAft>
          <a:spcPts val="0"/>
        </a:spcAft>
        <a:buClrTx/>
        <a:buSzTx/>
        <a:buFontTx/>
        <a:buNone/>
        <a:tabLst/>
        <a:defRPr sz="3222" b="0" i="0" u="none" strike="noStrike" cap="none" spc="322" baseline="0">
          <a:ln>
            <a:noFill/>
          </a:ln>
          <a:solidFill>
            <a:srgbClr val="2F355A"/>
          </a:solidFill>
          <a:uFillTx/>
          <a:latin typeface="+mn-lt"/>
          <a:ea typeface="+mn-ea"/>
          <a:cs typeface="+mn-cs"/>
          <a:sym typeface="Montserrat Bold"/>
        </a:defRPr>
      </a:lvl1pPr>
      <a:lvl2pPr marL="0" marR="0" indent="49766"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2pPr>
      <a:lvl3pPr marL="0" marR="0" indent="99532"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3pPr>
      <a:lvl4pPr marL="0" marR="0" indent="149299"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4pPr>
      <a:lvl5pPr marL="0" marR="0" indent="199065"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5pPr>
      <a:lvl6pPr marL="0" marR="0" indent="248831"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6pPr>
      <a:lvl7pPr marL="0" marR="0" indent="298597"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7pPr>
      <a:lvl8pPr marL="0" marR="0" indent="348364"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8pPr>
      <a:lvl9pPr marL="0" marR="0" indent="398130" algn="l" defTabSz="583729" rtl="0" latinLnBrk="0">
        <a:lnSpc>
          <a:spcPct val="80000"/>
        </a:lnSpc>
        <a:spcBef>
          <a:spcPts val="0"/>
        </a:spcBef>
        <a:spcAft>
          <a:spcPts val="0"/>
        </a:spcAft>
        <a:buClrTx/>
        <a:buSzTx/>
        <a:buFontTx/>
        <a:buNone/>
        <a:tabLst/>
        <a:defRPr sz="3222" b="0" i="0" u="none" strike="noStrike" cap="none" spc="322" baseline="0">
          <a:ln>
            <a:noFill/>
          </a:ln>
          <a:solidFill>
            <a:srgbClr val="151314"/>
          </a:solidFill>
          <a:uFillTx/>
          <a:latin typeface="+mn-lt"/>
          <a:ea typeface="+mn-ea"/>
          <a:cs typeface="+mn-cs"/>
          <a:sym typeface="Montserrat Bold"/>
        </a:defRPr>
      </a:lvl9pPr>
    </p:titleStyle>
    <p:bodyStyle>
      <a:lvl1pPr marL="0" marR="0" indent="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1pPr>
      <a:lvl2pPr marL="0" marR="0" indent="49766"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2pPr>
      <a:lvl3pPr marL="0" marR="0" indent="99532"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3pPr>
      <a:lvl4pPr marL="0" marR="0" indent="149299"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4pPr>
      <a:lvl5pPr marL="0" marR="0" indent="199065"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p:bodyStyle>
    <p:otherStyle>
      <a:lvl1pPr marL="0" marR="0" indent="0"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1pPr>
      <a:lvl2pPr marL="0" marR="0" indent="49766"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2pPr>
      <a:lvl3pPr marL="0" marR="0" indent="99532"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3pPr>
      <a:lvl4pPr marL="0" marR="0" indent="149299"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4pPr>
      <a:lvl5pPr marL="0" marR="0" indent="199065"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5pPr>
      <a:lvl6pPr marL="0" marR="0" indent="248831"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6pPr>
      <a:lvl7pPr marL="0" marR="0" indent="298597"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7pPr>
      <a:lvl8pPr marL="0" marR="0" indent="348364"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8pPr>
      <a:lvl9pPr marL="0" marR="0" indent="398130" algn="l" defTabSz="583729" rtl="0" latinLnBrk="0">
        <a:lnSpc>
          <a:spcPct val="100000"/>
        </a:lnSpc>
        <a:spcBef>
          <a:spcPts val="0"/>
        </a:spcBef>
        <a:spcAft>
          <a:spcPts val="0"/>
        </a:spcAft>
        <a:buClrTx/>
        <a:buSzTx/>
        <a:buFontTx/>
        <a:buNone/>
        <a:tabLst/>
        <a:defRPr sz="1045"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buch-rene-grendel.de/mitarbeiter-binden-statt-finden-rene-grendel-start1" TargetMode="External"/><Relationship Id="rId13" Type="http://schemas.openxmlformats.org/officeDocument/2006/relationships/image" Target="../media/image13.svg"/><Relationship Id="rId3" Type="http://schemas.openxmlformats.org/officeDocument/2006/relationships/hyperlink" Target="http://www.csr-mittelstand.de/best_practices" TargetMode="External"/><Relationship Id="rId7" Type="http://schemas.openxmlformats.org/officeDocument/2006/relationships/hyperlink" Target="https://link.springer.com/book/10.1007/978-3-662-57600-7CSR" TargetMode="External"/><Relationship Id="rId12" Type="http://schemas.openxmlformats.org/officeDocument/2006/relationships/image" Target="../media/image12.png"/><Relationship Id="rId2" Type="http://schemas.openxmlformats.org/officeDocument/2006/relationships/hyperlink" Target="https://csr-news.org/2011/06/11/mitarbeiterbeteiligung-ein-strategisches-csr-instrument/%20+%20https:/csr-news.org/csr-magazin/" TargetMode="External"/><Relationship Id="rId1" Type="http://schemas.openxmlformats.org/officeDocument/2006/relationships/slideLayout" Target="../slideLayouts/slideLayout3.xml"/><Relationship Id="rId6" Type="http://schemas.openxmlformats.org/officeDocument/2006/relationships/hyperlink" Target="https://www.bmas.de/DE/Service/Publikationen/a191-mitarbeiterkapitalbeteiligung.html" TargetMode="External"/><Relationship Id="rId11" Type="http://schemas.openxmlformats.org/officeDocument/2006/relationships/hyperlink" Target="https://open.spotify.com/episode/6rvMAtOJSld2f9laUKJkbR?si=18620ce56e63411f" TargetMode="External"/><Relationship Id="rId5" Type="http://schemas.openxmlformats.org/officeDocument/2006/relationships/hyperlink" Target="http://www.csr-mittelstand.de/pdf/artikelstudienzurmabii.pdf" TargetMode="External"/><Relationship Id="rId10" Type="http://schemas.openxmlformats.org/officeDocument/2006/relationships/hyperlink" Target="https://open.spotify.com/episode/5jW5S2BTrIu4FVrGgBP6D6?si=c1ec103900e5479d" TargetMode="External"/><Relationship Id="rId4" Type="http://schemas.openxmlformats.org/officeDocument/2006/relationships/hyperlink" Target="http://www.csr-mittelstand.de/best_practices?filter=Mitarbeiterbeteiligung" TargetMode="External"/><Relationship Id="rId9" Type="http://schemas.openxmlformats.org/officeDocument/2006/relationships/hyperlink" Target="https://www.dtv.de/buch/the-big-five-for-life-34528" TargetMode="External"/><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2A3BB1E-4805-CD4C-A5FA-59AAA992F0FF}"/>
              </a:ext>
            </a:extLst>
          </p:cNvPr>
          <p:cNvSpPr>
            <a:spLocks noGrp="1"/>
          </p:cNvSpPr>
          <p:nvPr>
            <p:ph type="body" sz="quarter" idx="58"/>
          </p:nvPr>
        </p:nvSpPr>
        <p:spPr>
          <a:xfrm>
            <a:off x="794097" y="2515695"/>
            <a:ext cx="5435599" cy="348400"/>
          </a:xfrm>
        </p:spPr>
        <p:txBody>
          <a:bodyPr/>
          <a:lstStyle/>
          <a:p>
            <a:r>
              <a:rPr lang="de-DE" dirty="0">
                <a:solidFill>
                  <a:srgbClr val="F29E38"/>
                </a:solidFill>
              </a:rPr>
              <a:t>CSR-Rahmen, -Prozesse und -Kommunikation des Unternehmens</a:t>
            </a:r>
          </a:p>
          <a:p>
            <a:r>
              <a:rPr lang="en-IE" sz="1400" b="0" i="1" dirty="0">
                <a:effectLst/>
                <a:latin typeface="Calibri" panose="020F0502020204030204" pitchFamily="34" charset="0"/>
                <a:ea typeface="Calibri" panose="020F0502020204030204" pitchFamily="34" charset="0"/>
                <a:cs typeface="Calibri" panose="020F0502020204030204" pitchFamily="34" charset="0"/>
              </a:rPr>
              <a:t>(CSR Mission, </a:t>
            </a:r>
            <a:r>
              <a:rPr lang="en-IE" sz="1400" b="0" i="1" dirty="0" err="1">
                <a:effectLst/>
                <a:latin typeface="Calibri" panose="020F0502020204030204" pitchFamily="34" charset="0"/>
                <a:ea typeface="Calibri" panose="020F0502020204030204" pitchFamily="34" charset="0"/>
                <a:cs typeface="Calibri" panose="020F0502020204030204" pitchFamily="34" charset="0"/>
              </a:rPr>
              <a:t>Ziele</a:t>
            </a:r>
            <a:r>
              <a:rPr lang="en-IE" sz="1400" b="0" i="1" dirty="0">
                <a:effectLst/>
                <a:latin typeface="Calibri" panose="020F0502020204030204" pitchFamily="34" charset="0"/>
                <a:ea typeface="Calibri" panose="020F0502020204030204" pitchFamily="34" charset="0"/>
                <a:cs typeface="Calibri" panose="020F0502020204030204" pitchFamily="34" charset="0"/>
              </a:rPr>
              <a:t>, KPIs, Reporting) </a:t>
            </a:r>
            <a:endParaRPr lang="en-US" sz="1800" b="0" dirty="0"/>
          </a:p>
        </p:txBody>
      </p:sp>
      <p:sp>
        <p:nvSpPr>
          <p:cNvPr id="6" name="Text Placeholder 5">
            <a:extLst>
              <a:ext uri="{FF2B5EF4-FFF2-40B4-BE49-F238E27FC236}">
                <a16:creationId xmlns:a16="http://schemas.microsoft.com/office/drawing/2014/main" id="{55A12568-AA8A-FD48-B41C-E585D0F66557}"/>
              </a:ext>
            </a:extLst>
          </p:cNvPr>
          <p:cNvSpPr>
            <a:spLocks noGrp="1"/>
          </p:cNvSpPr>
          <p:nvPr>
            <p:ph type="body" sz="quarter" idx="32"/>
          </p:nvPr>
        </p:nvSpPr>
        <p:spPr>
          <a:xfrm>
            <a:off x="794098" y="3016937"/>
            <a:ext cx="5435600" cy="3051865"/>
          </a:xfrm>
        </p:spPr>
        <p:txBody>
          <a:bodyPr numCol="1"/>
          <a:lstStyle/>
          <a:p>
            <a:r>
              <a:rPr lang="de-DE" sz="1200" dirty="0">
                <a:ea typeface="+mn-ea"/>
                <a:sym typeface="Helvetica Light"/>
              </a:rPr>
              <a:t>Das Unternehmen </a:t>
            </a:r>
            <a:r>
              <a:rPr lang="de-DE" sz="1200" dirty="0" err="1">
                <a:ea typeface="+mn-ea"/>
                <a:sym typeface="Helvetica Light"/>
              </a:rPr>
              <a:t>Scheplast</a:t>
            </a:r>
            <a:r>
              <a:rPr lang="de-DE" sz="1200" dirty="0">
                <a:ea typeface="+mn-ea"/>
                <a:sym typeface="Helvetica Light"/>
              </a:rPr>
              <a:t> versteht sich als Vorbild für eine Produktion von Kunststoffen im Einklang mit der Natur. Der Geschäftsführer Daniel Schenk hat seit Beginn der Übernahme des Familienunternehmens die Vision, seine Produktion auf Umweltverträglichkeit auszurichten. Diese wird von allen </a:t>
            </a:r>
            <a:r>
              <a:rPr lang="de-DE" sz="1200" dirty="0" err="1">
                <a:ea typeface="+mn-ea"/>
                <a:sym typeface="Helvetica Light"/>
              </a:rPr>
              <a:t>Mitarbeiter:innen</a:t>
            </a:r>
            <a:r>
              <a:rPr lang="de-DE" sz="1200" dirty="0">
                <a:ea typeface="+mn-ea"/>
                <a:sym typeface="Helvetica Light"/>
              </a:rPr>
              <a:t> geteilt, denn das Unternehmen hat begriffen: ein Ziel solcher Größe lässt sich nur gemeinsam erreichen. Scheplast ist ISO 14001 zertifiziert, diese Zertifizierung dient als Standard für den Aufbau eines Umweltmanagementsystems. Durch fortlaufende Effizienzsteigerungen und Aufdeckung von Einsparpotentialen sollen die selbst gesetzten Umweltziele erreicht werden. Dieser kontinuierliche Verbesserungsprozess wird bei Scheplast unter anderem durch Strategietage, die den Ideenaustausch zwischen Mitarbeiter:innen und der Führungsebene anregen, gelebt. Zudem gibt es ein betriebliches Vorschlagswesen, in dessen Rahmen Verbesserungsvorschläge eingereicht werden können. Werden diese dann umgesetzt, winkt eine Prämie für den/die </a:t>
            </a:r>
            <a:r>
              <a:rPr lang="de-DE" sz="1200" dirty="0" err="1">
                <a:ea typeface="+mn-ea"/>
                <a:sym typeface="Helvetica Light"/>
              </a:rPr>
              <a:t>Mitarbeiter:in</a:t>
            </a:r>
            <a:r>
              <a:rPr lang="de-DE" sz="1200" dirty="0">
                <a:ea typeface="+mn-ea"/>
                <a:sym typeface="Helvetica Light"/>
              </a:rPr>
              <a:t>.</a:t>
            </a:r>
          </a:p>
          <a:p>
            <a:pPr marL="0" indent="0">
              <a:buNone/>
            </a:pPr>
            <a:r>
              <a:rPr lang="de-DE" sz="1200" dirty="0">
                <a:ea typeface="+mn-ea"/>
                <a:sym typeface="Helvetica Light"/>
              </a:rPr>
              <a:t>Berichte über die Bestrebungen im CSR-Bereich werden regelmäßig durch diverse lokale Medien, die Unternehmenswebsite und </a:t>
            </a:r>
            <a:r>
              <a:rPr lang="de-DE" sz="1200" dirty="0" err="1">
                <a:ea typeface="+mn-ea"/>
                <a:sym typeface="Helvetica Light"/>
              </a:rPr>
              <a:t>Social</a:t>
            </a:r>
            <a:r>
              <a:rPr lang="de-DE" sz="1200" dirty="0">
                <a:ea typeface="+mn-ea"/>
                <a:sym typeface="Helvetica Light"/>
              </a:rPr>
              <a:t> Media verbreitet.</a:t>
            </a:r>
          </a:p>
        </p:txBody>
      </p:sp>
      <p:cxnSp>
        <p:nvCxnSpPr>
          <p:cNvPr id="48" name="Straight Connector 47">
            <a:extLst>
              <a:ext uri="{FF2B5EF4-FFF2-40B4-BE49-F238E27FC236}">
                <a16:creationId xmlns:a16="http://schemas.microsoft.com/office/drawing/2014/main" id="{37F93C55-7E1A-3146-824F-621019B33886}"/>
              </a:ext>
            </a:extLst>
          </p:cNvPr>
          <p:cNvCxnSpPr>
            <a:cxnSpLocks/>
          </p:cNvCxnSpPr>
          <p:nvPr/>
        </p:nvCxnSpPr>
        <p:spPr>
          <a:xfrm flipH="1" flipV="1">
            <a:off x="794096" y="6966927"/>
            <a:ext cx="5354945" cy="20201"/>
          </a:xfrm>
          <a:prstGeom prst="line">
            <a:avLst/>
          </a:prstGeom>
          <a:solidFill>
            <a:srgbClr val="027354"/>
          </a:solid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4D3C089-CE4E-4746-9C75-B2055BCB4E6E}"/>
              </a:ext>
            </a:extLst>
          </p:cNvPr>
          <p:cNvGrpSpPr/>
          <p:nvPr/>
        </p:nvGrpSpPr>
        <p:grpSpPr>
          <a:xfrm>
            <a:off x="243398" y="2506643"/>
            <a:ext cx="441902" cy="510295"/>
            <a:chOff x="8823055" y="3850915"/>
            <a:chExt cx="751563" cy="867883"/>
          </a:xfrm>
          <a:solidFill>
            <a:srgbClr val="027354"/>
          </a:solidFill>
        </p:grpSpPr>
        <p:sp>
          <p:nvSpPr>
            <p:cNvPr id="30" name="Freeform 29">
              <a:extLst>
                <a:ext uri="{FF2B5EF4-FFF2-40B4-BE49-F238E27FC236}">
                  <a16:creationId xmlns:a16="http://schemas.microsoft.com/office/drawing/2014/main" id="{3DF09D5B-09F4-B643-9A98-EBC093C78A52}"/>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F29E38"/>
            </a:solidFill>
            <a:ln w="9028" cap="flat">
              <a:noFill/>
              <a:prstDash val="solid"/>
              <a:miter/>
            </a:ln>
          </p:spPr>
          <p:txBody>
            <a:bodyPr rtlCol="0" anchor="ctr"/>
            <a:lstStyle/>
            <a:p>
              <a:endParaRPr lang="de-DE"/>
            </a:p>
          </p:txBody>
        </p:sp>
        <p:grpSp>
          <p:nvGrpSpPr>
            <p:cNvPr id="31" name="Graphic 2">
              <a:extLst>
                <a:ext uri="{FF2B5EF4-FFF2-40B4-BE49-F238E27FC236}">
                  <a16:creationId xmlns:a16="http://schemas.microsoft.com/office/drawing/2014/main" id="{6ABC357D-18E0-9444-BC86-2E9AD89DEC82}"/>
                </a:ext>
              </a:extLst>
            </p:cNvPr>
            <p:cNvGrpSpPr/>
            <p:nvPr/>
          </p:nvGrpSpPr>
          <p:grpSpPr>
            <a:xfrm>
              <a:off x="8823055" y="3850915"/>
              <a:ext cx="751563" cy="867883"/>
              <a:chOff x="8823055" y="3850915"/>
              <a:chExt cx="751563" cy="867883"/>
            </a:xfrm>
            <a:grpFill/>
          </p:grpSpPr>
          <p:sp>
            <p:nvSpPr>
              <p:cNvPr id="32" name="Freeform 31">
                <a:extLst>
                  <a:ext uri="{FF2B5EF4-FFF2-40B4-BE49-F238E27FC236}">
                    <a16:creationId xmlns:a16="http://schemas.microsoft.com/office/drawing/2014/main" id="{D142C4C8-C5F1-9C4F-A8BB-857592D51D65}"/>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de-DE"/>
              </a:p>
            </p:txBody>
          </p:sp>
          <p:sp>
            <p:nvSpPr>
              <p:cNvPr id="33" name="Freeform 32">
                <a:extLst>
                  <a:ext uri="{FF2B5EF4-FFF2-40B4-BE49-F238E27FC236}">
                    <a16:creationId xmlns:a16="http://schemas.microsoft.com/office/drawing/2014/main" id="{45463509-DC80-4A49-9153-8CF6436E62AB}"/>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de-DE"/>
              </a:p>
            </p:txBody>
          </p:sp>
          <p:sp>
            <p:nvSpPr>
              <p:cNvPr id="34" name="Freeform 33">
                <a:extLst>
                  <a:ext uri="{FF2B5EF4-FFF2-40B4-BE49-F238E27FC236}">
                    <a16:creationId xmlns:a16="http://schemas.microsoft.com/office/drawing/2014/main" id="{3E23A08B-FED6-1D48-861D-81510F425B81}"/>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de-DE"/>
              </a:p>
            </p:txBody>
          </p:sp>
          <p:sp>
            <p:nvSpPr>
              <p:cNvPr id="35" name="Freeform 34">
                <a:extLst>
                  <a:ext uri="{FF2B5EF4-FFF2-40B4-BE49-F238E27FC236}">
                    <a16:creationId xmlns:a16="http://schemas.microsoft.com/office/drawing/2014/main" id="{D6435B1D-FB9C-A546-83CF-D48B77B0C36A}"/>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de-DE"/>
              </a:p>
            </p:txBody>
          </p:sp>
          <p:sp>
            <p:nvSpPr>
              <p:cNvPr id="36" name="Freeform 35">
                <a:extLst>
                  <a:ext uri="{FF2B5EF4-FFF2-40B4-BE49-F238E27FC236}">
                    <a16:creationId xmlns:a16="http://schemas.microsoft.com/office/drawing/2014/main" id="{85700629-107C-8247-B864-EB2267D0B997}"/>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de-DE"/>
              </a:p>
            </p:txBody>
          </p:sp>
          <p:sp>
            <p:nvSpPr>
              <p:cNvPr id="37" name="Freeform 36">
                <a:extLst>
                  <a:ext uri="{FF2B5EF4-FFF2-40B4-BE49-F238E27FC236}">
                    <a16:creationId xmlns:a16="http://schemas.microsoft.com/office/drawing/2014/main" id="{5E2E313B-A23E-0149-8F31-32DB2E22B64B}"/>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de-DE"/>
              </a:p>
            </p:txBody>
          </p:sp>
          <p:sp>
            <p:nvSpPr>
              <p:cNvPr id="38" name="Freeform 37">
                <a:extLst>
                  <a:ext uri="{FF2B5EF4-FFF2-40B4-BE49-F238E27FC236}">
                    <a16:creationId xmlns:a16="http://schemas.microsoft.com/office/drawing/2014/main" id="{3F08BD82-6F58-984A-883A-0312969EFD6A}"/>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de-DE"/>
              </a:p>
            </p:txBody>
          </p:sp>
          <p:sp>
            <p:nvSpPr>
              <p:cNvPr id="39" name="Freeform 38">
                <a:extLst>
                  <a:ext uri="{FF2B5EF4-FFF2-40B4-BE49-F238E27FC236}">
                    <a16:creationId xmlns:a16="http://schemas.microsoft.com/office/drawing/2014/main" id="{29F43358-D6DA-D640-9527-BA3027FAA0EA}"/>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de-DE"/>
              </a:p>
            </p:txBody>
          </p:sp>
          <p:sp>
            <p:nvSpPr>
              <p:cNvPr id="46" name="Freeform 45">
                <a:extLst>
                  <a:ext uri="{FF2B5EF4-FFF2-40B4-BE49-F238E27FC236}">
                    <a16:creationId xmlns:a16="http://schemas.microsoft.com/office/drawing/2014/main" id="{5364C881-878C-FD46-9215-CFC4F87BE33B}"/>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de-DE"/>
              </a:p>
            </p:txBody>
          </p:sp>
        </p:grpSp>
      </p:grpSp>
      <p:grpSp>
        <p:nvGrpSpPr>
          <p:cNvPr id="47" name="Group 46">
            <a:extLst>
              <a:ext uri="{FF2B5EF4-FFF2-40B4-BE49-F238E27FC236}">
                <a16:creationId xmlns:a16="http://schemas.microsoft.com/office/drawing/2014/main" id="{713CF1D7-56EB-D546-B795-CC230B1923F7}"/>
              </a:ext>
            </a:extLst>
          </p:cNvPr>
          <p:cNvGrpSpPr/>
          <p:nvPr/>
        </p:nvGrpSpPr>
        <p:grpSpPr>
          <a:xfrm>
            <a:off x="280611" y="6595473"/>
            <a:ext cx="461890" cy="469889"/>
            <a:chOff x="5591874" y="2370217"/>
            <a:chExt cx="948345" cy="850874"/>
          </a:xfrm>
          <a:solidFill>
            <a:srgbClr val="027354"/>
          </a:solidFill>
        </p:grpSpPr>
        <p:sp>
          <p:nvSpPr>
            <p:cNvPr id="50" name="Freeform 49">
              <a:extLst>
                <a:ext uri="{FF2B5EF4-FFF2-40B4-BE49-F238E27FC236}">
                  <a16:creationId xmlns:a16="http://schemas.microsoft.com/office/drawing/2014/main" id="{ACE57E78-D446-8249-8CF1-9B5B8A7C2073}"/>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29E38"/>
            </a:solidFill>
            <a:ln w="9028" cap="flat">
              <a:noFill/>
              <a:prstDash val="solid"/>
              <a:miter/>
            </a:ln>
          </p:spPr>
          <p:txBody>
            <a:bodyPr rtlCol="0" anchor="ctr"/>
            <a:lstStyle/>
            <a:p>
              <a:endParaRPr lang="de-DE"/>
            </a:p>
          </p:txBody>
        </p:sp>
        <p:sp>
          <p:nvSpPr>
            <p:cNvPr id="51" name="Freeform 50">
              <a:extLst>
                <a:ext uri="{FF2B5EF4-FFF2-40B4-BE49-F238E27FC236}">
                  <a16:creationId xmlns:a16="http://schemas.microsoft.com/office/drawing/2014/main" id="{CED8265E-907B-3A43-A7E4-AE86E6A7655B}"/>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grpFill/>
            <a:ln w="9028" cap="flat">
              <a:noFill/>
              <a:prstDash val="solid"/>
              <a:miter/>
            </a:ln>
          </p:spPr>
          <p:txBody>
            <a:bodyPr rtlCol="0" anchor="ctr"/>
            <a:lstStyle/>
            <a:p>
              <a:endParaRPr lang="de-DE"/>
            </a:p>
          </p:txBody>
        </p:sp>
        <p:grpSp>
          <p:nvGrpSpPr>
            <p:cNvPr id="52" name="Graphic 2">
              <a:extLst>
                <a:ext uri="{FF2B5EF4-FFF2-40B4-BE49-F238E27FC236}">
                  <a16:creationId xmlns:a16="http://schemas.microsoft.com/office/drawing/2014/main" id="{ED5B7646-FBCA-944D-BDBE-40E1C35B5BBA}"/>
                </a:ext>
              </a:extLst>
            </p:cNvPr>
            <p:cNvGrpSpPr/>
            <p:nvPr/>
          </p:nvGrpSpPr>
          <p:grpSpPr>
            <a:xfrm>
              <a:off x="5591874" y="2370217"/>
              <a:ext cx="948345" cy="850874"/>
              <a:chOff x="5591874" y="2370217"/>
              <a:chExt cx="948345" cy="850874"/>
            </a:xfrm>
            <a:grpFill/>
          </p:grpSpPr>
          <p:sp>
            <p:nvSpPr>
              <p:cNvPr id="53" name="Freeform 52">
                <a:extLst>
                  <a:ext uri="{FF2B5EF4-FFF2-40B4-BE49-F238E27FC236}">
                    <a16:creationId xmlns:a16="http://schemas.microsoft.com/office/drawing/2014/main" id="{78902242-E1AF-6E42-9ADF-8F396CE24EA4}"/>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grpFill/>
              <a:ln w="9028" cap="flat">
                <a:noFill/>
                <a:prstDash val="solid"/>
                <a:miter/>
              </a:ln>
            </p:spPr>
            <p:txBody>
              <a:bodyPr rtlCol="0" anchor="ctr"/>
              <a:lstStyle/>
              <a:p>
                <a:endParaRPr lang="de-DE"/>
              </a:p>
            </p:txBody>
          </p:sp>
          <p:sp>
            <p:nvSpPr>
              <p:cNvPr id="64" name="Freeform 63">
                <a:extLst>
                  <a:ext uri="{FF2B5EF4-FFF2-40B4-BE49-F238E27FC236}">
                    <a16:creationId xmlns:a16="http://schemas.microsoft.com/office/drawing/2014/main" id="{20D088CF-4B71-0442-B90B-5E05CC4C28FE}"/>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grpFill/>
              <a:ln w="9028" cap="flat">
                <a:noFill/>
                <a:prstDash val="solid"/>
                <a:miter/>
              </a:ln>
            </p:spPr>
            <p:txBody>
              <a:bodyPr rtlCol="0" anchor="ctr"/>
              <a:lstStyle/>
              <a:p>
                <a:endParaRPr lang="de-DE"/>
              </a:p>
            </p:txBody>
          </p:sp>
          <p:sp>
            <p:nvSpPr>
              <p:cNvPr id="66" name="Freeform 65">
                <a:extLst>
                  <a:ext uri="{FF2B5EF4-FFF2-40B4-BE49-F238E27FC236}">
                    <a16:creationId xmlns:a16="http://schemas.microsoft.com/office/drawing/2014/main" id="{65AF60B4-1B82-B44D-A6C2-A2436054E1BE}"/>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grpFill/>
              <a:ln w="9028" cap="flat">
                <a:noFill/>
                <a:prstDash val="solid"/>
                <a:miter/>
              </a:ln>
            </p:spPr>
            <p:txBody>
              <a:bodyPr rtlCol="0" anchor="ctr"/>
              <a:lstStyle/>
              <a:p>
                <a:endParaRPr lang="de-DE"/>
              </a:p>
            </p:txBody>
          </p:sp>
          <p:sp>
            <p:nvSpPr>
              <p:cNvPr id="67" name="Freeform 66">
                <a:extLst>
                  <a:ext uri="{FF2B5EF4-FFF2-40B4-BE49-F238E27FC236}">
                    <a16:creationId xmlns:a16="http://schemas.microsoft.com/office/drawing/2014/main" id="{CEB0281C-AFCA-2947-9155-AFEDA1A3C137}"/>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grpFill/>
              <a:ln w="9028" cap="flat">
                <a:noFill/>
                <a:prstDash val="solid"/>
                <a:miter/>
              </a:ln>
            </p:spPr>
            <p:txBody>
              <a:bodyPr rtlCol="0" anchor="ctr"/>
              <a:lstStyle/>
              <a:p>
                <a:endParaRPr lang="de-DE"/>
              </a:p>
            </p:txBody>
          </p:sp>
          <p:sp>
            <p:nvSpPr>
              <p:cNvPr id="68" name="Freeform 67">
                <a:extLst>
                  <a:ext uri="{FF2B5EF4-FFF2-40B4-BE49-F238E27FC236}">
                    <a16:creationId xmlns:a16="http://schemas.microsoft.com/office/drawing/2014/main" id="{186EE9EF-6C97-5740-9C91-9496B6195581}"/>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grpFill/>
              <a:ln w="9028" cap="flat">
                <a:noFill/>
                <a:prstDash val="solid"/>
                <a:miter/>
              </a:ln>
            </p:spPr>
            <p:txBody>
              <a:bodyPr rtlCol="0" anchor="ctr"/>
              <a:lstStyle/>
              <a:p>
                <a:endParaRPr lang="de-DE"/>
              </a:p>
            </p:txBody>
          </p:sp>
        </p:grpSp>
      </p:grpSp>
      <p:sp>
        <p:nvSpPr>
          <p:cNvPr id="2" name="TextBox 1">
            <a:extLst>
              <a:ext uri="{FF2B5EF4-FFF2-40B4-BE49-F238E27FC236}">
                <a16:creationId xmlns:a16="http://schemas.microsoft.com/office/drawing/2014/main" id="{A4FA3DA8-3D66-4094-B554-AA8CCFBD4004}"/>
              </a:ext>
            </a:extLst>
          </p:cNvPr>
          <p:cNvSpPr txBox="1"/>
          <p:nvPr/>
        </p:nvSpPr>
        <p:spPr>
          <a:xfrm>
            <a:off x="107575" y="236757"/>
            <a:ext cx="6615953" cy="871177"/>
          </a:xfrm>
          <a:prstGeom prst="rect">
            <a:avLst/>
          </a:prstGeom>
          <a:solidFill>
            <a:srgbClr val="02735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de-DE"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Modul 3</a:t>
            </a:r>
          </a:p>
          <a:p>
            <a:pPr marL="0" marR="0" indent="0" algn="ctr" defTabSz="825500" rtl="0" fontAlgn="auto" latinLnBrk="0" hangingPunct="0">
              <a:lnSpc>
                <a:spcPct val="100000"/>
              </a:lnSpc>
              <a:spcBef>
                <a:spcPts val="0"/>
              </a:spcBef>
              <a:spcAft>
                <a:spcPts val="0"/>
              </a:spcAft>
              <a:buClrTx/>
              <a:buSzTx/>
              <a:buFontTx/>
              <a:buNone/>
              <a:tabLst/>
            </a:pPr>
            <a:r>
              <a:rPr lang="de-DE" sz="2400" b="1" dirty="0">
                <a:solidFill>
                  <a:schemeClr val="bg1"/>
                </a:solidFill>
                <a:latin typeface="Calibri" panose="020F0502020204030204" pitchFamily="34" charset="0"/>
                <a:cs typeface="Calibri" panose="020F0502020204030204" pitchFamily="34" charset="0"/>
              </a:rPr>
              <a:t>Management und Kultur</a:t>
            </a:r>
            <a:endParaRPr kumimoji="0" lang="de-DE" sz="24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endParaRPr>
          </a:p>
        </p:txBody>
      </p:sp>
      <p:sp>
        <p:nvSpPr>
          <p:cNvPr id="41" name="Text Placeholder 6">
            <a:extLst>
              <a:ext uri="{FF2B5EF4-FFF2-40B4-BE49-F238E27FC236}">
                <a16:creationId xmlns:a16="http://schemas.microsoft.com/office/drawing/2014/main" id="{1F283C34-7F2A-4B58-AB6A-61945E70BA9A}"/>
              </a:ext>
            </a:extLst>
          </p:cNvPr>
          <p:cNvSpPr txBox="1">
            <a:spLocks/>
          </p:cNvSpPr>
          <p:nvPr/>
        </p:nvSpPr>
        <p:spPr>
          <a:xfrm>
            <a:off x="734834" y="6595473"/>
            <a:ext cx="5435599" cy="348400"/>
          </a:xfrm>
          <a:prstGeom prst="rect">
            <a:avLst/>
          </a:prstGeom>
        </p:spPr>
        <p:txBody>
          <a:bodyPr anchor="ctr">
            <a:noAutofit/>
          </a:bodyPr>
          <a:lstStyle>
            <a:lvl1pPr marL="0" marR="0" indent="0" algn="l" defTabSz="583729" rtl="0" latinLnBrk="0">
              <a:lnSpc>
                <a:spcPts val="1420"/>
              </a:lnSpc>
              <a:spcBef>
                <a:spcPts val="0"/>
              </a:spcBef>
              <a:spcAft>
                <a:spcPts val="0"/>
              </a:spcAft>
              <a:buClrTx/>
              <a:buSzTx/>
              <a:buFontTx/>
              <a:buNone/>
              <a:tabLst/>
              <a:defRPr lang="en-IE" sz="1400" b="1" i="0" u="none" strike="noStrike" cap="none" spc="0" baseline="0" smtClean="0">
                <a:ln>
                  <a:noFill/>
                </a:ln>
                <a:solidFill>
                  <a:srgbClr val="027354"/>
                </a:solidFill>
                <a:effectLst/>
                <a:uFillTx/>
                <a:latin typeface="Calibri" panose="020F0502020204030204" pitchFamily="34" charset="0"/>
                <a:ea typeface="Montserrat Light"/>
                <a:cs typeface="Calibri" panose="020F0502020204030204" pitchFamily="34" charset="0"/>
                <a:sym typeface="Montserrat Light"/>
              </a:defRPr>
            </a:lvl1pPr>
            <a:lvl2pPr marL="385602"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71204"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56806"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42409" marR="0" indent="0" algn="l" defTabSz="583729" rtl="0" latinLnBrk="0">
              <a:lnSpc>
                <a:spcPct val="120000"/>
              </a:lnSpc>
              <a:spcBef>
                <a:spcPts val="4158"/>
              </a:spcBef>
              <a:spcAft>
                <a:spcPts val="0"/>
              </a:spcAft>
              <a:buClrTx/>
              <a:buSzTx/>
              <a:buFontTx/>
              <a:buNone/>
              <a:tabLst/>
              <a:defRPr sz="3265"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hangingPunct="1"/>
            <a:r>
              <a:rPr lang="de-DE" dirty="0">
                <a:solidFill>
                  <a:srgbClr val="F29E38"/>
                </a:solidFill>
              </a:rPr>
              <a:t>Interne Demokratie und Transparenz</a:t>
            </a:r>
            <a:endParaRPr lang="de-DE" sz="1600" dirty="0"/>
          </a:p>
        </p:txBody>
      </p:sp>
      <p:sp>
        <p:nvSpPr>
          <p:cNvPr id="42" name="Text Placeholder 5">
            <a:extLst>
              <a:ext uri="{FF2B5EF4-FFF2-40B4-BE49-F238E27FC236}">
                <a16:creationId xmlns:a16="http://schemas.microsoft.com/office/drawing/2014/main" id="{E5DBC19F-9DFD-466E-919C-08C9FDA5AB4A}"/>
              </a:ext>
            </a:extLst>
          </p:cNvPr>
          <p:cNvSpPr txBox="1">
            <a:spLocks/>
          </p:cNvSpPr>
          <p:nvPr/>
        </p:nvSpPr>
        <p:spPr>
          <a:xfrm>
            <a:off x="794096" y="7015227"/>
            <a:ext cx="5435600" cy="2227752"/>
          </a:xfrm>
          <a:prstGeom prst="rect">
            <a:avLst/>
          </a:prstGeom>
        </p:spPr>
        <p:txBody>
          <a:bodyPr numCol="1" spcCol="288000" anchor="t">
            <a:noAutofit/>
          </a:bodyPr>
          <a:lstStyle>
            <a:lvl1pPr marL="0" marR="0" indent="0" algn="just" defTabSz="583729"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Calibri" panose="020F0502020204030204" pitchFamily="34" charset="0"/>
                <a:ea typeface="Montserrat Light"/>
                <a:cs typeface="Calibri" panose="020F0502020204030204" pitchFamily="34" charset="0"/>
                <a:sym typeface="Montserrat Light"/>
              </a:defRPr>
            </a:lvl1pPr>
            <a:lvl2pPr marL="377967"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55934"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33901"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11869"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r>
              <a:rPr lang="de-DE" sz="1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Scheplast legt viel Wert auf ein offenes Miteinander. </a:t>
            </a:r>
            <a:r>
              <a:rPr lang="de-DE" sz="1200" dirty="0">
                <a:ea typeface="+mn-ea"/>
                <a:sym typeface="Helvetica Light"/>
              </a:rPr>
              <a:t>Die Unternehmenswerte Verantwortung, Ehrlichkeit, Begeisterung und Loyalität haben dabei oberste Priorität. Intern herrscht eine hohe Informationstransparenz, welche durch die regelmäßig erscheinende Broschüre „</a:t>
            </a:r>
            <a:r>
              <a:rPr lang="de-DE" sz="1200" dirty="0" err="1">
                <a:ea typeface="+mn-ea"/>
                <a:sym typeface="Helvetica Light"/>
              </a:rPr>
              <a:t>Scheblatt</a:t>
            </a:r>
            <a:r>
              <a:rPr lang="de-DE" sz="1200" dirty="0">
                <a:ea typeface="+mn-ea"/>
                <a:sym typeface="Helvetica Light"/>
              </a:rPr>
              <a:t>“, in der alle wichtigen Änderungen im Betrieb vorgestellt werden, weiter gefördert wird.</a:t>
            </a:r>
          </a:p>
          <a:p>
            <a:r>
              <a:rPr lang="de-DE" sz="1200" dirty="0">
                <a:ea typeface="+mn-ea"/>
                <a:sym typeface="Helvetica Light"/>
              </a:rPr>
              <a:t>Der jährlich stattfindende „</a:t>
            </a:r>
            <a:r>
              <a:rPr lang="de-DE" sz="1200" dirty="0" err="1">
                <a:ea typeface="+mn-ea"/>
                <a:sym typeface="Helvetica Light"/>
              </a:rPr>
              <a:t>Wertetag</a:t>
            </a:r>
            <a:r>
              <a:rPr lang="de-DE" sz="1200" dirty="0">
                <a:ea typeface="+mn-ea"/>
                <a:sym typeface="Helvetica Light"/>
              </a:rPr>
              <a:t>“ wird zur Abstimmung über die Verteilung der Fördergelder für soziale Projekte genutzt. An diesem Prozess werden die </a:t>
            </a:r>
            <a:r>
              <a:rPr lang="de-DE" sz="1200" dirty="0" err="1">
                <a:ea typeface="+mn-ea"/>
                <a:sym typeface="Helvetica Light"/>
              </a:rPr>
              <a:t>Mitarbeiter:innen</a:t>
            </a:r>
            <a:r>
              <a:rPr lang="de-DE" sz="1200" dirty="0">
                <a:ea typeface="+mn-ea"/>
                <a:sym typeface="Helvetica Light"/>
              </a:rPr>
              <a:t> aktiv beteiligt, um die Richtung des gespendeten Mehrwertes für die Region mitbestimmen zu können.</a:t>
            </a:r>
            <a:endParaRPr lang="de-DE" sz="1200" dirty="0"/>
          </a:p>
          <a:p>
            <a:pPr marL="0" indent="0">
              <a:buNone/>
            </a:pPr>
            <a:endParaRPr lang="de-DE" sz="1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endParaRPr>
          </a:p>
        </p:txBody>
      </p:sp>
      <p:sp>
        <p:nvSpPr>
          <p:cNvPr id="65" name="TextBox 64">
            <a:extLst>
              <a:ext uri="{FF2B5EF4-FFF2-40B4-BE49-F238E27FC236}">
                <a16:creationId xmlns:a16="http://schemas.microsoft.com/office/drawing/2014/main" id="{E1F34923-0618-41C3-8EC1-53B36839E295}"/>
              </a:ext>
            </a:extLst>
          </p:cNvPr>
          <p:cNvSpPr txBox="1"/>
          <p:nvPr/>
        </p:nvSpPr>
        <p:spPr>
          <a:xfrm>
            <a:off x="161370" y="1179728"/>
            <a:ext cx="6589055" cy="624956"/>
          </a:xfrm>
          <a:prstGeom prst="rect">
            <a:avLst/>
          </a:prstGeom>
          <a:solidFill>
            <a:srgbClr val="F29E3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616" tIns="65616" rIns="65616" bIns="65616"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de-DE" sz="20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CSR in KMU: Deutsche Fallbeispiele</a:t>
            </a:r>
          </a:p>
          <a:p>
            <a:r>
              <a:rPr lang="de-DE" sz="1200" b="1" i="1"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rPr>
              <a:t>Scheplast GmbH ist Hersteller recycelter und biobasierter Kunststoffe</a:t>
            </a:r>
          </a:p>
        </p:txBody>
      </p:sp>
      <p:cxnSp>
        <p:nvCxnSpPr>
          <p:cNvPr id="40" name="Straight Connector 47">
            <a:extLst>
              <a:ext uri="{FF2B5EF4-FFF2-40B4-BE49-F238E27FC236}">
                <a16:creationId xmlns:a16="http://schemas.microsoft.com/office/drawing/2014/main" id="{0D25F527-FDCD-4D86-5425-2BD656A5F7F0}"/>
              </a:ext>
            </a:extLst>
          </p:cNvPr>
          <p:cNvCxnSpPr>
            <a:cxnSpLocks/>
          </p:cNvCxnSpPr>
          <p:nvPr/>
        </p:nvCxnSpPr>
        <p:spPr>
          <a:xfrm flipH="1">
            <a:off x="751527" y="2903774"/>
            <a:ext cx="5354945" cy="0"/>
          </a:xfrm>
          <a:prstGeom prst="line">
            <a:avLst/>
          </a:prstGeom>
          <a:solidFill>
            <a:srgbClr val="027354"/>
          </a:solidFill>
          <a:ln w="12700">
            <a:solidFill>
              <a:srgbClr val="40B894"/>
            </a:solidFill>
          </a:ln>
        </p:spPr>
        <p:style>
          <a:lnRef idx="1">
            <a:schemeClr val="accent1"/>
          </a:lnRef>
          <a:fillRef idx="0">
            <a:schemeClr val="accent1"/>
          </a:fillRef>
          <a:effectRef idx="0">
            <a:schemeClr val="accent1"/>
          </a:effectRef>
          <a:fontRef idx="minor">
            <a:schemeClr val="tx1"/>
          </a:fontRef>
        </p:style>
      </p:cxnSp>
      <p:pic>
        <p:nvPicPr>
          <p:cNvPr id="3" name="Picture 4" descr="Flag of Germany - Wikipedia">
            <a:extLst>
              <a:ext uri="{FF2B5EF4-FFF2-40B4-BE49-F238E27FC236}">
                <a16:creationId xmlns:a16="http://schemas.microsoft.com/office/drawing/2014/main" id="{50D2475E-D5CA-2E18-7E8B-E8B011D6FE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025"/>
            <a:ext cx="1760561" cy="1056336"/>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65C92917-2423-5E0D-7E6C-73BEF4F0BD6C}"/>
              </a:ext>
            </a:extLst>
          </p:cNvPr>
          <p:cNvPicPr>
            <a:picLocks noChangeAspect="1"/>
          </p:cNvPicPr>
          <p:nvPr/>
        </p:nvPicPr>
        <p:blipFill>
          <a:blip r:embed="rId3"/>
          <a:stretch>
            <a:fillRect/>
          </a:stretch>
        </p:blipFill>
        <p:spPr>
          <a:xfrm>
            <a:off x="290702" y="9266978"/>
            <a:ext cx="1083165" cy="324158"/>
          </a:xfrm>
          <a:prstGeom prst="rect">
            <a:avLst/>
          </a:prstGeom>
        </p:spPr>
      </p:pic>
      <p:sp>
        <p:nvSpPr>
          <p:cNvPr id="8" name="Textfeld 7">
            <a:extLst>
              <a:ext uri="{FF2B5EF4-FFF2-40B4-BE49-F238E27FC236}">
                <a16:creationId xmlns:a16="http://schemas.microsoft.com/office/drawing/2014/main" id="{4A48603D-93AB-6B82-785D-D457FBED0371}"/>
              </a:ext>
            </a:extLst>
          </p:cNvPr>
          <p:cNvSpPr txBox="1"/>
          <p:nvPr/>
        </p:nvSpPr>
        <p:spPr>
          <a:xfrm>
            <a:off x="1337966" y="9244391"/>
            <a:ext cx="2913823" cy="369332"/>
          </a:xfrm>
          <a:prstGeom prst="rect">
            <a:avLst/>
          </a:prstGeom>
          <a:solidFill>
            <a:schemeClr val="bg1"/>
          </a:solidFill>
        </p:spPr>
        <p:txBody>
          <a:bodyPr wrap="square" rtlCol="0">
            <a:spAutoFit/>
          </a:bodyPr>
          <a:lstStyle/>
          <a:p>
            <a:pPr algn="l"/>
            <a:r>
              <a:rPr lang="de-DE" sz="600" kern="1200"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Dieses Projekt wurde mit Unterstützung der Europäischen Kommission finanziert. Die Verantwortung für den Inhalt dieser Veröffentlichung trägt allein der Verfasser; die Kommission haftet nicht für die weitere Verwendung der darin enthaltenen Angaben. </a:t>
            </a:r>
            <a:endParaRPr lang="en-GB" sz="600" dirty="0">
              <a:solidFill>
                <a:schemeClr val="tx1">
                  <a:lumMod val="75000"/>
                  <a:lumOff val="25000"/>
                </a:schemeClr>
              </a:solidFill>
            </a:endParaRPr>
          </a:p>
        </p:txBody>
      </p:sp>
      <p:sp>
        <p:nvSpPr>
          <p:cNvPr id="9" name="TextBox 96">
            <a:extLst>
              <a:ext uri="{FF2B5EF4-FFF2-40B4-BE49-F238E27FC236}">
                <a16:creationId xmlns:a16="http://schemas.microsoft.com/office/drawing/2014/main" id="{2B401D4E-762F-C2EB-219A-705412F16FC1}"/>
              </a:ext>
            </a:extLst>
          </p:cNvPr>
          <p:cNvSpPr txBox="1"/>
          <p:nvPr/>
        </p:nvSpPr>
        <p:spPr>
          <a:xfrm>
            <a:off x="4300305" y="9429057"/>
            <a:ext cx="1679237" cy="184666"/>
          </a:xfrm>
          <a:prstGeom prst="rect">
            <a:avLst/>
          </a:prstGeom>
          <a:noFill/>
        </p:spPr>
        <p:txBody>
          <a:bodyPr wrap="square" rtlCol="0">
            <a:spAutoFit/>
          </a:bodyPr>
          <a:lstStyle>
            <a:defPPr marL="0" marR="0" indent="0" algn="l" defTabSz="201494" rtl="0" fontAlgn="auto" latinLnBrk="1" hangingPunct="0">
              <a:lnSpc>
                <a:spcPct val="100000"/>
              </a:lnSpc>
              <a:spcBef>
                <a:spcPts val="0"/>
              </a:spcBef>
              <a:spcAft>
                <a:spcPts val="0"/>
              </a:spcAft>
              <a:buClrTx/>
              <a:buSzTx/>
              <a:buFontTx/>
              <a:buNone/>
              <a:tabLst/>
              <a:defRPr kumimoji="0" sz="397" b="0" i="0" u="none" strike="noStrike" cap="none" spc="0" normalizeH="0" baseline="0">
                <a:ln>
                  <a:noFill/>
                </a:ln>
                <a:solidFill>
                  <a:srgbClr val="000000"/>
                </a:solidFill>
                <a:effectLst/>
                <a:uFillTx/>
              </a:defRPr>
            </a:defPPr>
            <a:lvl1pPr algn="l">
              <a:defRPr sz="600" kern="1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de-DE" dirty="0"/>
              <a:t>Diese Ressource ist lizenziert unter CC BY 4.0</a:t>
            </a:r>
          </a:p>
        </p:txBody>
      </p:sp>
      <p:pic>
        <p:nvPicPr>
          <p:cNvPr id="10" name="Grafik 63">
            <a:extLst>
              <a:ext uri="{FF2B5EF4-FFF2-40B4-BE49-F238E27FC236}">
                <a16:creationId xmlns:a16="http://schemas.microsoft.com/office/drawing/2014/main" id="{EE5AFFD7-9DD6-CD4D-A57B-613B3CEA3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738" y="9393023"/>
            <a:ext cx="571500" cy="202621"/>
          </a:xfrm>
          <a:prstGeom prst="rect">
            <a:avLst/>
          </a:prstGeom>
        </p:spPr>
      </p:pic>
    </p:spTree>
    <p:extLst>
      <p:ext uri="{BB962C8B-B14F-4D97-AF65-F5344CB8AC3E}">
        <p14:creationId xmlns:p14="http://schemas.microsoft.com/office/powerpoint/2010/main" val="41300792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E2D5BE-6C40-CE4E-95F8-C4DF9375CE35}"/>
              </a:ext>
            </a:extLst>
          </p:cNvPr>
          <p:cNvSpPr>
            <a:spLocks noGrp="1"/>
          </p:cNvSpPr>
          <p:nvPr>
            <p:ph type="body" sz="quarter" idx="58"/>
          </p:nvPr>
        </p:nvSpPr>
        <p:spPr>
          <a:xfrm>
            <a:off x="764840" y="3323241"/>
            <a:ext cx="5430160" cy="329371"/>
          </a:xfrm>
        </p:spPr>
        <p:txBody>
          <a:bodyPr/>
          <a:lstStyle/>
          <a:p>
            <a:pPr>
              <a:lnSpc>
                <a:spcPct val="100000"/>
              </a:lnSpc>
            </a:pPr>
            <a:r>
              <a:rPr lang="de-DE" dirty="0">
                <a:solidFill>
                  <a:srgbClr val="F29E38"/>
                </a:solidFill>
              </a:rPr>
              <a:t>Beteiligung der </a:t>
            </a:r>
            <a:r>
              <a:rPr lang="de-DE" dirty="0" err="1">
                <a:solidFill>
                  <a:srgbClr val="F29E38"/>
                </a:solidFill>
              </a:rPr>
              <a:t>Mitarbeiter:innen</a:t>
            </a:r>
            <a:endParaRPr lang="de-DE" dirty="0">
              <a:solidFill>
                <a:srgbClr val="F29E38"/>
              </a:solidFill>
            </a:endParaRPr>
          </a:p>
          <a:p>
            <a:pPr>
              <a:lnSpc>
                <a:spcPct val="100000"/>
              </a:lnSpc>
            </a:pPr>
            <a:r>
              <a:rPr lang="de-DE" sz="1400" b="0" i="1" dirty="0">
                <a:effectLst/>
                <a:latin typeface="Calibri" panose="020F0502020204030204" pitchFamily="34" charset="0"/>
                <a:ea typeface="Calibri" panose="020F0502020204030204" pitchFamily="34" charset="0"/>
                <a:cs typeface="Calibri" panose="020F0502020204030204" pitchFamily="34" charset="0"/>
              </a:rPr>
              <a:t>(Eigentum, Aktien als Teil der Anwerbung, Bindung)</a:t>
            </a:r>
            <a:endParaRPr lang="de-DE" dirty="0"/>
          </a:p>
        </p:txBody>
      </p:sp>
      <p:sp>
        <p:nvSpPr>
          <p:cNvPr id="6" name="Text Placeholder 5">
            <a:extLst>
              <a:ext uri="{FF2B5EF4-FFF2-40B4-BE49-F238E27FC236}">
                <a16:creationId xmlns:a16="http://schemas.microsoft.com/office/drawing/2014/main" id="{EF93BB67-20B3-2142-AB7B-02A3C1AD02ED}"/>
              </a:ext>
            </a:extLst>
          </p:cNvPr>
          <p:cNvSpPr>
            <a:spLocks noGrp="1"/>
          </p:cNvSpPr>
          <p:nvPr>
            <p:ph type="body" sz="quarter" idx="32"/>
          </p:nvPr>
        </p:nvSpPr>
        <p:spPr>
          <a:xfrm>
            <a:off x="773497" y="3787212"/>
            <a:ext cx="5412847" cy="1891773"/>
          </a:xfrm>
        </p:spPr>
        <p:txBody>
          <a:bodyPr numCol="1"/>
          <a:lstStyle/>
          <a:p>
            <a:pPr marL="0" indent="0">
              <a:buNone/>
            </a:pPr>
            <a:r>
              <a:rPr lang="de-DE" sz="1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Bei Scheplast sind </a:t>
            </a:r>
            <a:r>
              <a:rPr lang="de-DE" sz="1200" b="0" i="0" u="none" strike="noStrike" cap="none" spc="0" baseline="0" dirty="0" err="1">
                <a:ln>
                  <a:noFill/>
                </a:ln>
                <a:solidFill>
                  <a:schemeClr val="tx1"/>
                </a:solidFill>
                <a:uFillTx/>
                <a:latin typeface="Calibri" panose="020F0502020204030204" pitchFamily="34" charset="0"/>
                <a:ea typeface="+mn-ea"/>
                <a:cs typeface="Calibri" panose="020F0502020204030204" pitchFamily="34" charset="0"/>
                <a:sym typeface="Helvetica Light"/>
              </a:rPr>
              <a:t>Arbeitnehmer:innen</a:t>
            </a:r>
            <a:r>
              <a:rPr lang="de-DE" sz="1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nicht nur Mitarbeitende sondern auch Mitdenkende. Sie sind stets an kontinuierlichen Verbesserungen beteiligt, um gemeinsam für ihre Vision zu wirtschaften. </a:t>
            </a:r>
          </a:p>
          <a:p>
            <a:r>
              <a:rPr lang="de-DE" sz="1200" dirty="0">
                <a:ea typeface="+mn-ea"/>
                <a:sym typeface="Helvetica Light"/>
              </a:rPr>
              <a:t>Das familiäre Verhältnis der Belegschaft bindet bereits die Auszubildenden in alle Prozesse mit ein. </a:t>
            </a:r>
          </a:p>
          <a:p>
            <a:pPr marL="0" indent="0">
              <a:buNone/>
            </a:pPr>
            <a:r>
              <a:rPr lang="de-DE" sz="1200" dirty="0">
                <a:ea typeface="+mn-ea"/>
                <a:sym typeface="Helvetica Light"/>
              </a:rPr>
              <a:t>Das individuell erarbeitete Lohnmodell lässt zudem eine leistungsgerechte Entlohnung zu. Zielvereinbarungen werden bei Mitarbeitergesprächen getroffen und anschließend kontinuierlich durch die Vorgesetzten unterstützt.</a:t>
            </a:r>
          </a:p>
          <a:p>
            <a:pPr marL="0" indent="0">
              <a:buNone/>
            </a:pPr>
            <a:r>
              <a:rPr lang="de-DE" sz="1200" dirty="0">
                <a:ea typeface="+mn-ea"/>
                <a:sym typeface="Helvetica Light"/>
              </a:rPr>
              <a:t>Im WIN-Charta-Zielkonzept ist zudem der Aufbau eines Mitarbeiter- Entwicklungskonzeptes als Erfolgsfaktor festgeschrieben.</a:t>
            </a:r>
            <a:endParaRPr lang="de-DE" dirty="0">
              <a:solidFill>
                <a:srgbClr val="FF0000"/>
              </a:solidFill>
            </a:endParaRPr>
          </a:p>
        </p:txBody>
      </p:sp>
      <p:sp>
        <p:nvSpPr>
          <p:cNvPr id="9" name="Text Placeholder 8">
            <a:extLst>
              <a:ext uri="{FF2B5EF4-FFF2-40B4-BE49-F238E27FC236}">
                <a16:creationId xmlns:a16="http://schemas.microsoft.com/office/drawing/2014/main" id="{D81064AC-77E8-294D-B5E3-6B925EE515BB}"/>
              </a:ext>
            </a:extLst>
          </p:cNvPr>
          <p:cNvSpPr>
            <a:spLocks noGrp="1"/>
          </p:cNvSpPr>
          <p:nvPr>
            <p:ph type="body" sz="quarter" idx="59"/>
          </p:nvPr>
        </p:nvSpPr>
        <p:spPr>
          <a:xfrm>
            <a:off x="3819524" y="980334"/>
            <a:ext cx="2933701" cy="1632228"/>
          </a:xfrm>
        </p:spPr>
        <p:txBody>
          <a:bodyPr/>
          <a:lstStyle/>
          <a:p>
            <a:r>
              <a:rPr lang="de-DE" dirty="0"/>
              <a:t>Unsere Vision ist: </a:t>
            </a:r>
          </a:p>
          <a:p>
            <a:r>
              <a:rPr lang="de-DE" dirty="0"/>
              <a:t>Liebe deinen Planeten und schütze die nächste Generation.</a:t>
            </a:r>
          </a:p>
        </p:txBody>
      </p:sp>
      <p:sp>
        <p:nvSpPr>
          <p:cNvPr id="10" name="Text Placeholder 9">
            <a:extLst>
              <a:ext uri="{FF2B5EF4-FFF2-40B4-BE49-F238E27FC236}">
                <a16:creationId xmlns:a16="http://schemas.microsoft.com/office/drawing/2014/main" id="{003BFAF5-A772-CC42-9ED3-997BA0353700}"/>
              </a:ext>
            </a:extLst>
          </p:cNvPr>
          <p:cNvSpPr>
            <a:spLocks noGrp="1"/>
          </p:cNvSpPr>
          <p:nvPr>
            <p:ph type="body" sz="quarter" idx="60"/>
          </p:nvPr>
        </p:nvSpPr>
        <p:spPr>
          <a:xfrm rot="10800000">
            <a:off x="3629137" y="-184167"/>
            <a:ext cx="2522147" cy="216147"/>
          </a:xfrm>
          <a:prstGeom prst="rect">
            <a:avLst/>
          </a:prstGeom>
        </p:spPr>
        <p:txBody>
          <a:bodyPr/>
          <a:lstStyle/>
          <a:p>
            <a:r>
              <a:rPr lang="de-DE"/>
              <a:t>“</a:t>
            </a:r>
          </a:p>
        </p:txBody>
      </p:sp>
      <p:sp>
        <p:nvSpPr>
          <p:cNvPr id="12" name="Text Placeholder 11">
            <a:extLst>
              <a:ext uri="{FF2B5EF4-FFF2-40B4-BE49-F238E27FC236}">
                <a16:creationId xmlns:a16="http://schemas.microsoft.com/office/drawing/2014/main" id="{B5A363E9-FD13-4C4C-A2F7-A1EB7726C28C}"/>
              </a:ext>
            </a:extLst>
          </p:cNvPr>
          <p:cNvSpPr>
            <a:spLocks noGrp="1"/>
          </p:cNvSpPr>
          <p:nvPr>
            <p:ph type="body" sz="quarter" idx="62"/>
          </p:nvPr>
        </p:nvSpPr>
        <p:spPr>
          <a:xfrm>
            <a:off x="755025" y="5860542"/>
            <a:ext cx="5132055" cy="400013"/>
          </a:xfrm>
        </p:spPr>
        <p:txBody>
          <a:bodyPr/>
          <a:lstStyle/>
          <a:p>
            <a:pPr>
              <a:lnSpc>
                <a:spcPct val="100000"/>
              </a:lnSpc>
            </a:pPr>
            <a:r>
              <a:rPr lang="de-DE" sz="1400" b="1" i="0" u="none" strike="noStrike" cap="none" spc="0" baseline="0" dirty="0">
                <a:ln>
                  <a:noFill/>
                </a:ln>
                <a:solidFill>
                  <a:srgbClr val="F29E38"/>
                </a:solidFill>
                <a:effectLst/>
                <a:uFillTx/>
                <a:latin typeface="Calibri" panose="020F0502020204030204" pitchFamily="34" charset="0"/>
                <a:ea typeface="Calibri" panose="020F0502020204030204" pitchFamily="34" charset="0"/>
                <a:cs typeface="Calibri" panose="020F0502020204030204" pitchFamily="34" charset="0"/>
                <a:sym typeface="Helvetica Light"/>
              </a:rPr>
              <a:t>Sozialer Dialog und Verantwortlichkeiten</a:t>
            </a:r>
          </a:p>
          <a:p>
            <a:pPr>
              <a:lnSpc>
                <a:spcPct val="100000"/>
              </a:lnSpc>
            </a:pPr>
            <a:r>
              <a:rPr lang="de-DE" b="0" i="1" dirty="0">
                <a:ea typeface="Calibri" panose="020F0502020204030204" pitchFamily="34" charset="0"/>
                <a:sym typeface="Helvetica Light"/>
              </a:rPr>
              <a:t>(Beteiligung an Gewerkschaften, Ethikkodex usw.)</a:t>
            </a:r>
          </a:p>
        </p:txBody>
      </p:sp>
      <p:sp>
        <p:nvSpPr>
          <p:cNvPr id="13" name="Text Placeholder 12">
            <a:extLst>
              <a:ext uri="{FF2B5EF4-FFF2-40B4-BE49-F238E27FC236}">
                <a16:creationId xmlns:a16="http://schemas.microsoft.com/office/drawing/2014/main" id="{60676D48-B9A1-FD45-9FAF-F48E4636748D}"/>
              </a:ext>
            </a:extLst>
          </p:cNvPr>
          <p:cNvSpPr>
            <a:spLocks noGrp="1"/>
          </p:cNvSpPr>
          <p:nvPr>
            <p:ph type="body" sz="quarter" idx="63"/>
          </p:nvPr>
        </p:nvSpPr>
        <p:spPr>
          <a:xfrm>
            <a:off x="773496" y="6349068"/>
            <a:ext cx="5412847" cy="3199923"/>
          </a:xfrm>
        </p:spPr>
        <p:txBody>
          <a:bodyPr/>
          <a:lstStyle/>
          <a:p>
            <a:pPr marL="0" indent="0">
              <a:buNone/>
            </a:pPr>
            <a:r>
              <a:rPr lang="de-DE" sz="1200" dirty="0">
                <a:latin typeface="Calibri" panose="020F0502020204030204" pitchFamily="34" charset="0"/>
                <a:cs typeface="Calibri" panose="020F0502020204030204" pitchFamily="34" charset="0"/>
              </a:rPr>
              <a:t>Die Scheplast GmbH hat sich den Zielen der WIN-Charta verschrieben, welche sich in den </a:t>
            </a:r>
            <a:r>
              <a:rPr lang="de-DE" sz="1200" dirty="0"/>
              <a:t>Leitsätzen ihres Zielkonzepts zur nachhaltigen Entwicklung widerspiegeln. </a:t>
            </a:r>
          </a:p>
          <a:p>
            <a:pPr marL="0" indent="0">
              <a:buNone/>
            </a:pPr>
            <a:r>
              <a:rPr lang="de-DE" sz="1200" dirty="0"/>
              <a:t>Ein Schwerpunkt liegt hier auf der Generierung von Mehrwert für die Region.</a:t>
            </a:r>
          </a:p>
          <a:p>
            <a:pPr marL="0" indent="0">
              <a:buNone/>
            </a:pPr>
            <a:r>
              <a:rPr lang="de-DE" sz="1200" dirty="0"/>
              <a:t>Zur Verwirklichung dieses Plans werden sowohl ökonomische Ziele, als auch soziale Verantwortlichkeiten in den Mittelpunkt gestellt.</a:t>
            </a:r>
          </a:p>
          <a:p>
            <a:pPr marL="0" indent="0">
              <a:buNone/>
            </a:pPr>
            <a:r>
              <a:rPr lang="de-DE" sz="1200" dirty="0">
                <a:latin typeface="Calibri" panose="020F0502020204030204" pitchFamily="34" charset="0"/>
                <a:cs typeface="Calibri" panose="020F0502020204030204" pitchFamily="34" charset="0"/>
              </a:rPr>
              <a:t>Scheplast setzt den Fokus auf die Versorgung regional ansässiger Kund:innen und bezieht auch lokale Lieferant</a:t>
            </a:r>
            <a:r>
              <a:rPr lang="de-DE" sz="1200" dirty="0"/>
              <a:t>en</a:t>
            </a:r>
            <a:r>
              <a:rPr lang="de-DE" sz="1200" dirty="0">
                <a:latin typeface="Calibri" panose="020F0502020204030204" pitchFamily="34" charset="0"/>
                <a:cs typeface="Calibri" panose="020F0502020204030204" pitchFamily="34" charset="0"/>
              </a:rPr>
              <a:t> verstärkt in Projektabläufe ein.</a:t>
            </a:r>
          </a:p>
          <a:p>
            <a:pPr marL="0" indent="0">
              <a:buNone/>
            </a:pPr>
            <a:r>
              <a:rPr lang="de-DE" sz="1200" dirty="0">
                <a:latin typeface="Calibri" panose="020F0502020204030204" pitchFamily="34" charset="0"/>
                <a:cs typeface="Calibri" panose="020F0502020204030204" pitchFamily="34" charset="0"/>
              </a:rPr>
              <a:t>Durch die stetige Steigerung des ökonomischen Mehrwertes werden bestehende Arbeitsplätze gesichert und zusätzlich neue geschaffen. So konnte das Projektmanagement im Vertrieb gestärkt werden, um die Wachstumsziele noch effizienter umzusetzen. </a:t>
            </a:r>
            <a:endParaRPr lang="de-DE" sz="1200" dirty="0">
              <a:solidFill>
                <a:srgbClr val="FF0000"/>
              </a:solidFill>
              <a:latin typeface="Calibri" panose="020F0502020204030204" pitchFamily="34" charset="0"/>
              <a:cs typeface="Calibri" panose="020F0502020204030204" pitchFamily="34" charset="0"/>
            </a:endParaRPr>
          </a:p>
          <a:p>
            <a:pPr marL="0" indent="0">
              <a:buNone/>
            </a:pPr>
            <a:r>
              <a:rPr lang="de-DE" sz="1200" dirty="0">
                <a:solidFill>
                  <a:srgbClr val="000000"/>
                </a:solidFill>
              </a:rPr>
              <a:t>In Zusammenarbeit mit Kitas und Schulen finden regelmäßig Müllsammelaktionen statt, in dessen Rahmen die Kinder über die umweltbewusste Nutzung von Kunststoffen aufgeklärt werden sollen. </a:t>
            </a:r>
            <a:r>
              <a:rPr lang="de-DE" sz="1200" dirty="0">
                <a:solidFill>
                  <a:srgbClr val="000000"/>
                </a:solidFill>
                <a:latin typeface="Calibri" panose="020F0502020204030204" pitchFamily="34" charset="0"/>
                <a:cs typeface="Calibri" panose="020F0502020204030204" pitchFamily="34" charset="0"/>
              </a:rPr>
              <a:t>Zusätzlich wird in Zusammenarbeit mit </a:t>
            </a:r>
            <a:r>
              <a:rPr lang="de-DE" sz="1200" dirty="0">
                <a:solidFill>
                  <a:srgbClr val="000000"/>
                </a:solidFill>
              </a:rPr>
              <a:t>ortsansässigen Vereinen auch in den privaten Haushalten </a:t>
            </a:r>
            <a:r>
              <a:rPr lang="de-DE" sz="1200" dirty="0">
                <a:solidFill>
                  <a:srgbClr val="000000"/>
                </a:solidFill>
                <a:latin typeface="Calibri" panose="020F0502020204030204" pitchFamily="34" charset="0"/>
                <a:cs typeface="Calibri" panose="020F0502020204030204" pitchFamily="34" charset="0"/>
              </a:rPr>
              <a:t>das Bewusstsein für einen nachhaltigen Umgang geschaffen. </a:t>
            </a:r>
          </a:p>
        </p:txBody>
      </p:sp>
      <p:grpSp>
        <p:nvGrpSpPr>
          <p:cNvPr id="22" name="Graphic 3">
            <a:extLst>
              <a:ext uri="{FF2B5EF4-FFF2-40B4-BE49-F238E27FC236}">
                <a16:creationId xmlns:a16="http://schemas.microsoft.com/office/drawing/2014/main" id="{C5467AC8-E1E2-3D41-8824-0BDF0F8DF4D1}"/>
              </a:ext>
            </a:extLst>
          </p:cNvPr>
          <p:cNvGrpSpPr/>
          <p:nvPr/>
        </p:nvGrpSpPr>
        <p:grpSpPr>
          <a:xfrm>
            <a:off x="138699" y="3381332"/>
            <a:ext cx="568015" cy="521491"/>
            <a:chOff x="8697387" y="3737866"/>
            <a:chExt cx="1058709" cy="1140988"/>
          </a:xfrm>
          <a:solidFill>
            <a:srgbClr val="027354"/>
          </a:solidFill>
        </p:grpSpPr>
        <p:sp>
          <p:nvSpPr>
            <p:cNvPr id="24" name="Freeform 23">
              <a:extLst>
                <a:ext uri="{FF2B5EF4-FFF2-40B4-BE49-F238E27FC236}">
                  <a16:creationId xmlns:a16="http://schemas.microsoft.com/office/drawing/2014/main" id="{A0C5CE5C-1980-B949-A1A0-ABF37AE33DBE}"/>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de-DE"/>
            </a:p>
          </p:txBody>
        </p:sp>
        <p:sp>
          <p:nvSpPr>
            <p:cNvPr id="25" name="Freeform 24">
              <a:extLst>
                <a:ext uri="{FF2B5EF4-FFF2-40B4-BE49-F238E27FC236}">
                  <a16:creationId xmlns:a16="http://schemas.microsoft.com/office/drawing/2014/main" id="{CDDEC367-4683-3148-9B31-4DC70EBC9D38}"/>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de-DE"/>
            </a:p>
          </p:txBody>
        </p:sp>
        <p:sp>
          <p:nvSpPr>
            <p:cNvPr id="26" name="Freeform 25">
              <a:extLst>
                <a:ext uri="{FF2B5EF4-FFF2-40B4-BE49-F238E27FC236}">
                  <a16:creationId xmlns:a16="http://schemas.microsoft.com/office/drawing/2014/main" id="{3F72155F-BDE2-7F49-BCC9-76ECCB932F61}"/>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de-DE"/>
            </a:p>
          </p:txBody>
        </p:sp>
        <p:sp>
          <p:nvSpPr>
            <p:cNvPr id="27" name="Freeform 26">
              <a:extLst>
                <a:ext uri="{FF2B5EF4-FFF2-40B4-BE49-F238E27FC236}">
                  <a16:creationId xmlns:a16="http://schemas.microsoft.com/office/drawing/2014/main" id="{A2BCE3CC-5F02-C044-9D79-1E4B4F3870C3}"/>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de-DE"/>
            </a:p>
          </p:txBody>
        </p:sp>
        <p:sp>
          <p:nvSpPr>
            <p:cNvPr id="28" name="Freeform 27">
              <a:extLst>
                <a:ext uri="{FF2B5EF4-FFF2-40B4-BE49-F238E27FC236}">
                  <a16:creationId xmlns:a16="http://schemas.microsoft.com/office/drawing/2014/main" id="{84854410-9AFD-564C-8E31-BF857D2DCEB7}"/>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de-DE"/>
            </a:p>
          </p:txBody>
        </p:sp>
        <p:sp>
          <p:nvSpPr>
            <p:cNvPr id="29" name="Freeform 28">
              <a:extLst>
                <a:ext uri="{FF2B5EF4-FFF2-40B4-BE49-F238E27FC236}">
                  <a16:creationId xmlns:a16="http://schemas.microsoft.com/office/drawing/2014/main" id="{4116DDF3-D90F-0A4E-8788-47DBF47F3B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de-DE"/>
            </a:p>
          </p:txBody>
        </p:sp>
        <p:sp>
          <p:nvSpPr>
            <p:cNvPr id="30" name="Freeform 29">
              <a:extLst>
                <a:ext uri="{FF2B5EF4-FFF2-40B4-BE49-F238E27FC236}">
                  <a16:creationId xmlns:a16="http://schemas.microsoft.com/office/drawing/2014/main" id="{59715759-39E2-B64F-95F0-741A341A4A1C}"/>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de-DE"/>
            </a:p>
          </p:txBody>
        </p:sp>
        <p:sp>
          <p:nvSpPr>
            <p:cNvPr id="31" name="Freeform 30">
              <a:extLst>
                <a:ext uri="{FF2B5EF4-FFF2-40B4-BE49-F238E27FC236}">
                  <a16:creationId xmlns:a16="http://schemas.microsoft.com/office/drawing/2014/main" id="{38709B1C-E4D2-614B-BEB4-69753A7C1E00}"/>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de-DE"/>
            </a:p>
          </p:txBody>
        </p:sp>
      </p:grpSp>
      <p:cxnSp>
        <p:nvCxnSpPr>
          <p:cNvPr id="20" name="Straight Connector 19">
            <a:extLst>
              <a:ext uri="{FF2B5EF4-FFF2-40B4-BE49-F238E27FC236}">
                <a16:creationId xmlns:a16="http://schemas.microsoft.com/office/drawing/2014/main" id="{A83109D4-A669-C34E-B384-9F21A40A02A4}"/>
              </a:ext>
            </a:extLst>
          </p:cNvPr>
          <p:cNvCxnSpPr>
            <a:cxnSpLocks/>
          </p:cNvCxnSpPr>
          <p:nvPr/>
        </p:nvCxnSpPr>
        <p:spPr>
          <a:xfrm flipH="1">
            <a:off x="735667" y="6288755"/>
            <a:ext cx="5786941" cy="0"/>
          </a:xfrm>
          <a:prstGeom prst="line">
            <a:avLst/>
          </a:prstGeom>
          <a:solidFill>
            <a:srgbClr val="027354"/>
          </a:solidFill>
          <a:ln w="12700">
            <a:solidFill>
              <a:srgbClr val="40B894"/>
            </a:solidFill>
          </a:ln>
        </p:spPr>
        <p:style>
          <a:lnRef idx="1">
            <a:schemeClr val="accent1"/>
          </a:lnRef>
          <a:fillRef idx="0">
            <a:schemeClr val="accent1"/>
          </a:fillRef>
          <a:effectRef idx="0">
            <a:schemeClr val="accent1"/>
          </a:effectRef>
          <a:fontRef idx="minor">
            <a:schemeClr val="tx1"/>
          </a:fontRef>
        </p:style>
      </p:cxnSp>
      <p:grpSp>
        <p:nvGrpSpPr>
          <p:cNvPr id="36" name="Graphic 2">
            <a:extLst>
              <a:ext uri="{FF2B5EF4-FFF2-40B4-BE49-F238E27FC236}">
                <a16:creationId xmlns:a16="http://schemas.microsoft.com/office/drawing/2014/main" id="{869722C5-B5FC-614A-920C-405EAC10B317}"/>
              </a:ext>
            </a:extLst>
          </p:cNvPr>
          <p:cNvGrpSpPr/>
          <p:nvPr/>
        </p:nvGrpSpPr>
        <p:grpSpPr>
          <a:xfrm>
            <a:off x="123423" y="5785701"/>
            <a:ext cx="568014" cy="578322"/>
            <a:chOff x="7190753" y="5365577"/>
            <a:chExt cx="745522" cy="754273"/>
          </a:xfrm>
          <a:solidFill>
            <a:srgbClr val="027354"/>
          </a:solidFill>
        </p:grpSpPr>
        <p:sp>
          <p:nvSpPr>
            <p:cNvPr id="37" name="Freeform 36">
              <a:extLst>
                <a:ext uri="{FF2B5EF4-FFF2-40B4-BE49-F238E27FC236}">
                  <a16:creationId xmlns:a16="http://schemas.microsoft.com/office/drawing/2014/main" id="{198C42EF-EF35-BA4A-B03C-51029C0C6D7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de-DE"/>
            </a:p>
          </p:txBody>
        </p:sp>
        <p:sp>
          <p:nvSpPr>
            <p:cNvPr id="38" name="Freeform 37">
              <a:extLst>
                <a:ext uri="{FF2B5EF4-FFF2-40B4-BE49-F238E27FC236}">
                  <a16:creationId xmlns:a16="http://schemas.microsoft.com/office/drawing/2014/main" id="{C0B54CE1-20D2-7143-A8DD-4EF0FFB94B3D}"/>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de-DE"/>
            </a:p>
          </p:txBody>
        </p:sp>
        <p:sp>
          <p:nvSpPr>
            <p:cNvPr id="39" name="Freeform 38">
              <a:extLst>
                <a:ext uri="{FF2B5EF4-FFF2-40B4-BE49-F238E27FC236}">
                  <a16:creationId xmlns:a16="http://schemas.microsoft.com/office/drawing/2014/main" id="{125C22B8-A3B4-0F49-A2B8-93A556344017}"/>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de-DE"/>
            </a:p>
          </p:txBody>
        </p:sp>
        <p:sp>
          <p:nvSpPr>
            <p:cNvPr id="40" name="Freeform 39">
              <a:extLst>
                <a:ext uri="{FF2B5EF4-FFF2-40B4-BE49-F238E27FC236}">
                  <a16:creationId xmlns:a16="http://schemas.microsoft.com/office/drawing/2014/main" id="{6B1FDABE-EE76-3C43-90E1-9289922558AA}"/>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de-DE"/>
            </a:p>
          </p:txBody>
        </p:sp>
        <p:sp>
          <p:nvSpPr>
            <p:cNvPr id="41" name="Freeform 40">
              <a:extLst>
                <a:ext uri="{FF2B5EF4-FFF2-40B4-BE49-F238E27FC236}">
                  <a16:creationId xmlns:a16="http://schemas.microsoft.com/office/drawing/2014/main" id="{9A2F8339-5F37-2C45-868C-6F67DE9AB77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de-DE"/>
            </a:p>
          </p:txBody>
        </p:sp>
        <p:sp>
          <p:nvSpPr>
            <p:cNvPr id="42" name="Freeform 41">
              <a:extLst>
                <a:ext uri="{FF2B5EF4-FFF2-40B4-BE49-F238E27FC236}">
                  <a16:creationId xmlns:a16="http://schemas.microsoft.com/office/drawing/2014/main" id="{1A0B35E4-3190-9847-9A69-DE8E557CB34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de-DE"/>
            </a:p>
          </p:txBody>
        </p:sp>
        <p:sp>
          <p:nvSpPr>
            <p:cNvPr id="43" name="Freeform 42">
              <a:extLst>
                <a:ext uri="{FF2B5EF4-FFF2-40B4-BE49-F238E27FC236}">
                  <a16:creationId xmlns:a16="http://schemas.microsoft.com/office/drawing/2014/main" id="{614F19A4-5D15-3F45-9309-E225591DE854}"/>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de-DE"/>
            </a:p>
          </p:txBody>
        </p:sp>
        <p:sp>
          <p:nvSpPr>
            <p:cNvPr id="44" name="Freeform 43">
              <a:extLst>
                <a:ext uri="{FF2B5EF4-FFF2-40B4-BE49-F238E27FC236}">
                  <a16:creationId xmlns:a16="http://schemas.microsoft.com/office/drawing/2014/main" id="{8AF145E6-F4CF-044C-88A6-996B97EF088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de-DE"/>
            </a:p>
          </p:txBody>
        </p:sp>
        <p:sp>
          <p:nvSpPr>
            <p:cNvPr id="45" name="Freeform 44">
              <a:extLst>
                <a:ext uri="{FF2B5EF4-FFF2-40B4-BE49-F238E27FC236}">
                  <a16:creationId xmlns:a16="http://schemas.microsoft.com/office/drawing/2014/main" id="{72E76540-C805-7046-931B-6CE2B00FB8F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de-DE"/>
            </a:p>
          </p:txBody>
        </p:sp>
      </p:grpSp>
      <p:sp>
        <p:nvSpPr>
          <p:cNvPr id="59" name="Text Placeholder 12">
            <a:extLst>
              <a:ext uri="{FF2B5EF4-FFF2-40B4-BE49-F238E27FC236}">
                <a16:creationId xmlns:a16="http://schemas.microsoft.com/office/drawing/2014/main" id="{C7524627-ABB1-4F56-B87D-D9947BFC036E}"/>
              </a:ext>
            </a:extLst>
          </p:cNvPr>
          <p:cNvSpPr txBox="1">
            <a:spLocks/>
          </p:cNvSpPr>
          <p:nvPr/>
        </p:nvSpPr>
        <p:spPr>
          <a:xfrm>
            <a:off x="934405" y="7136867"/>
            <a:ext cx="5412847" cy="1526820"/>
          </a:xfrm>
          <a:prstGeom prst="rect">
            <a:avLst/>
          </a:prstGeom>
        </p:spPr>
        <p:txBody>
          <a:bodyPr numCol="1" spcCol="288000" anchor="t">
            <a:noAutofit/>
          </a:bodyPr>
          <a:lstStyle>
            <a:lvl1pPr marL="171450" marR="0" indent="-171450" algn="just" defTabSz="583729" rtl="0" latinLnBrk="0">
              <a:lnSpc>
                <a:spcPct val="100000"/>
              </a:lnSpc>
              <a:spcBef>
                <a:spcPts val="0"/>
              </a:spcBef>
              <a:spcAft>
                <a:spcPts val="0"/>
              </a:spcAft>
              <a:buClr>
                <a:srgbClr val="40B894"/>
              </a:buClr>
              <a:buSzTx/>
              <a:buFont typeface="Arial" panose="020B0604020202020204" pitchFamily="34" charset="0"/>
              <a:buChar char="•"/>
              <a:tabLst/>
              <a:defRPr sz="1000" b="0" i="0" u="none" strike="noStrike" cap="none" spc="0" baseline="0">
                <a:ln>
                  <a:noFill/>
                </a:ln>
                <a:solidFill>
                  <a:schemeClr val="tx1"/>
                </a:solidFill>
                <a:uFillTx/>
                <a:latin typeface="Calibri" panose="020F0502020204030204" pitchFamily="34" charset="0"/>
                <a:ea typeface="Montserrat Light"/>
                <a:cs typeface="Calibri" panose="020F0502020204030204" pitchFamily="34" charset="0"/>
                <a:sym typeface="Montserrat Light"/>
              </a:defRPr>
            </a:lvl1pPr>
            <a:lvl2pPr marL="377967"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2pPr>
            <a:lvl3pPr marL="755934"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3pPr>
            <a:lvl4pPr marL="1133901"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4pPr>
            <a:lvl5pPr marL="1511869" marR="0" indent="0" algn="l" defTabSz="583729" rtl="0" latinLnBrk="0">
              <a:lnSpc>
                <a:spcPct val="120000"/>
              </a:lnSpc>
              <a:spcBef>
                <a:spcPts val="4158"/>
              </a:spcBef>
              <a:spcAft>
                <a:spcPts val="0"/>
              </a:spcAft>
              <a:buClrTx/>
              <a:buSzTx/>
              <a:buFontTx/>
              <a:buNone/>
              <a:tabLst/>
              <a:defRPr sz="3200" b="0" i="0" u="none" strike="noStrike" cap="none" spc="0" baseline="0">
                <a:ln>
                  <a:noFill/>
                </a:ln>
                <a:solidFill>
                  <a:srgbClr val="011E3B"/>
                </a:solidFill>
                <a:uFillTx/>
                <a:latin typeface="Montserrat" pitchFamily="2" charset="77"/>
                <a:ea typeface="Montserrat Light"/>
                <a:cs typeface="Montserrat Light"/>
                <a:sym typeface="Montserrat Light"/>
              </a:defRPr>
            </a:lvl5pPr>
            <a:lvl6pPr marL="0" marR="0" indent="248831"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6pPr>
            <a:lvl7pPr marL="0" marR="0" indent="298597"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7pPr>
            <a:lvl8pPr marL="0" marR="0" indent="348364"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8pPr>
            <a:lvl9pPr marL="0" marR="0" indent="398130" algn="l" defTabSz="583729" rtl="0" latinLnBrk="0">
              <a:lnSpc>
                <a:spcPct val="120000"/>
              </a:lnSpc>
              <a:spcBef>
                <a:spcPts val="4158"/>
              </a:spcBef>
              <a:spcAft>
                <a:spcPts val="0"/>
              </a:spcAft>
              <a:buClrTx/>
              <a:buSzTx/>
              <a:buFontTx/>
              <a:buNone/>
              <a:tabLst/>
              <a:defRPr sz="1219" b="0" i="0" u="none" strike="noStrike" cap="none" spc="0" baseline="0">
                <a:ln>
                  <a:noFill/>
                </a:ln>
                <a:solidFill>
                  <a:srgbClr val="595457"/>
                </a:solidFill>
                <a:uFillTx/>
                <a:latin typeface="Montserrat Light"/>
                <a:ea typeface="Montserrat Light"/>
                <a:cs typeface="Montserrat Light"/>
                <a:sym typeface="Montserrat Light"/>
              </a:defRPr>
            </a:lvl9pPr>
          </a:lstStyle>
          <a:p>
            <a:pPr marL="228600" indent="-228600">
              <a:buFont typeface="+mj-lt"/>
              <a:buAutoNum type="arabicPeriod"/>
            </a:pPr>
            <a:endParaRPr lang="de-DE"/>
          </a:p>
        </p:txBody>
      </p:sp>
      <p:pic>
        <p:nvPicPr>
          <p:cNvPr id="3" name="Bildplatzhalter 2">
            <a:extLst>
              <a:ext uri="{FF2B5EF4-FFF2-40B4-BE49-F238E27FC236}">
                <a16:creationId xmlns:a16="http://schemas.microsoft.com/office/drawing/2014/main" id="{6DCC4754-5045-C123-4312-27F202100FFD}"/>
              </a:ext>
            </a:extLst>
          </p:cNvPr>
          <p:cNvPicPr>
            <a:picLocks noGrp="1" noChangeAspect="1"/>
          </p:cNvPicPr>
          <p:nvPr>
            <p:ph type="pic" sz="quarter" idx="64"/>
          </p:nvPr>
        </p:nvPicPr>
        <p:blipFill rotWithShape="1">
          <a:blip r:embed="rId2">
            <a:extLst>
              <a:ext uri="{28A0092B-C50C-407E-A947-70E740481C1C}">
                <a14:useLocalDpi xmlns:a14="http://schemas.microsoft.com/office/drawing/2010/main" val="0"/>
              </a:ext>
            </a:extLst>
          </a:blip>
          <a:srcRect t="979" b="18723"/>
          <a:stretch/>
        </p:blipFill>
        <p:spPr>
          <a:xfrm>
            <a:off x="-25400" y="11208"/>
            <a:ext cx="3730625" cy="2995613"/>
          </a:xfrm>
          <a:custGeom>
            <a:avLst/>
            <a:gdLst>
              <a:gd name="connsiteX0" fmla="*/ 0 w 3731267"/>
              <a:gd name="connsiteY0" fmla="*/ 0 h 2996804"/>
              <a:gd name="connsiteX1" fmla="*/ 3133481 w 3731267"/>
              <a:gd name="connsiteY1" fmla="*/ 0 h 2996804"/>
              <a:gd name="connsiteX2" fmla="*/ 3726909 w 3731267"/>
              <a:gd name="connsiteY2" fmla="*/ 1988029 h 2996804"/>
              <a:gd name="connsiteX3" fmla="*/ 3731267 w 3731267"/>
              <a:gd name="connsiteY3" fmla="*/ 1989757 h 2996804"/>
              <a:gd name="connsiteX4" fmla="*/ 30819 w 3731267"/>
              <a:gd name="connsiteY4" fmla="*/ 2996804 h 299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267" h="2996804">
                <a:moveTo>
                  <a:pt x="0" y="0"/>
                </a:moveTo>
                <a:lnTo>
                  <a:pt x="3133481" y="0"/>
                </a:lnTo>
                <a:lnTo>
                  <a:pt x="3726909" y="1988029"/>
                </a:lnTo>
                <a:lnTo>
                  <a:pt x="3731267" y="1989757"/>
                </a:lnTo>
                <a:lnTo>
                  <a:pt x="30819" y="2996804"/>
                </a:lnTo>
                <a:close/>
              </a:path>
            </a:pathLst>
          </a:custGeom>
          <a:solidFill>
            <a:schemeClr val="bg1">
              <a:lumMod val="75000"/>
            </a:schemeClr>
          </a:solidFill>
        </p:spPr>
      </p:pic>
      <p:cxnSp>
        <p:nvCxnSpPr>
          <p:cNvPr id="60" name="Straight Connector 19">
            <a:extLst>
              <a:ext uri="{FF2B5EF4-FFF2-40B4-BE49-F238E27FC236}">
                <a16:creationId xmlns:a16="http://schemas.microsoft.com/office/drawing/2014/main" id="{8C52E22D-898A-B117-E4FA-55C9859A140B}"/>
              </a:ext>
            </a:extLst>
          </p:cNvPr>
          <p:cNvCxnSpPr>
            <a:cxnSpLocks/>
          </p:cNvCxnSpPr>
          <p:nvPr/>
        </p:nvCxnSpPr>
        <p:spPr>
          <a:xfrm flipH="1">
            <a:off x="764840" y="3703236"/>
            <a:ext cx="5786941" cy="0"/>
          </a:xfrm>
          <a:prstGeom prst="line">
            <a:avLst/>
          </a:prstGeom>
          <a:solidFill>
            <a:srgbClr val="027354"/>
          </a:solidFill>
          <a:ln w="12700">
            <a:solidFill>
              <a:srgbClr val="40B894"/>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FA30DFF5-E362-1DFC-8EDF-A60C269C727E}"/>
              </a:ext>
            </a:extLst>
          </p:cNvPr>
          <p:cNvSpPr txBox="1"/>
          <p:nvPr/>
        </p:nvSpPr>
        <p:spPr>
          <a:xfrm>
            <a:off x="-66645" y="2607830"/>
            <a:ext cx="1332411"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de-DE" sz="8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rPr>
              <a:t>Bildquelle: </a:t>
            </a:r>
            <a:r>
              <a:rPr kumimoji="0" lang="de-DE" sz="800" b="0"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FontAwesome"/>
              </a:rPr>
              <a:t>Scheplast</a:t>
            </a:r>
            <a:endParaRPr kumimoji="0" lang="de-DE" sz="8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FontAwesome"/>
            </a:endParaRPr>
          </a:p>
        </p:txBody>
      </p:sp>
    </p:spTree>
    <p:extLst>
      <p:ext uri="{BB962C8B-B14F-4D97-AF65-F5344CB8AC3E}">
        <p14:creationId xmlns:p14="http://schemas.microsoft.com/office/powerpoint/2010/main" val="349495042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2E300DE-75A8-5B41-97DE-2C4A118FB98D}"/>
              </a:ext>
            </a:extLst>
          </p:cNvPr>
          <p:cNvSpPr>
            <a:spLocks noGrp="1"/>
          </p:cNvSpPr>
          <p:nvPr>
            <p:ph type="body" sz="quarter" idx="58"/>
          </p:nvPr>
        </p:nvSpPr>
        <p:spPr>
          <a:xfrm>
            <a:off x="3429000" y="522513"/>
            <a:ext cx="2954573" cy="594546"/>
          </a:xfrm>
          <a:solidFill>
            <a:srgbClr val="F29E38"/>
          </a:solidFill>
        </p:spPr>
        <p:txBody>
          <a:bodyPr/>
          <a:lstStyle/>
          <a:p>
            <a:r>
              <a:rPr lang="en-IE" dirty="0" err="1">
                <a:solidFill>
                  <a:schemeClr val="bg1"/>
                </a:solidFill>
              </a:rPr>
              <a:t>Nationale</a:t>
            </a:r>
            <a:r>
              <a:rPr lang="en-IE" dirty="0">
                <a:solidFill>
                  <a:schemeClr val="bg1"/>
                </a:solidFill>
              </a:rPr>
              <a:t> </a:t>
            </a:r>
            <a:r>
              <a:rPr lang="en-IE" dirty="0" err="1">
                <a:solidFill>
                  <a:schemeClr val="bg1"/>
                </a:solidFill>
              </a:rPr>
              <a:t>Unterstützung</a:t>
            </a:r>
            <a:r>
              <a:rPr lang="en-IE" dirty="0">
                <a:solidFill>
                  <a:schemeClr val="bg1"/>
                </a:solidFill>
              </a:rPr>
              <a:t>/</a:t>
            </a:r>
            <a:r>
              <a:rPr lang="en-IE" dirty="0" err="1">
                <a:solidFill>
                  <a:schemeClr val="bg1"/>
                </a:solidFill>
              </a:rPr>
              <a:t>Anregung</a:t>
            </a:r>
            <a:r>
              <a:rPr lang="en-IE" dirty="0">
                <a:solidFill>
                  <a:schemeClr val="bg1"/>
                </a:solidFill>
              </a:rPr>
              <a:t> für Management und </a:t>
            </a:r>
            <a:r>
              <a:rPr lang="en-IE" dirty="0" err="1">
                <a:solidFill>
                  <a:schemeClr val="bg1"/>
                </a:solidFill>
              </a:rPr>
              <a:t>Unternehmenskultur</a:t>
            </a:r>
            <a:endParaRPr lang="en-US" dirty="0">
              <a:solidFill>
                <a:schemeClr val="bg1"/>
              </a:solidFill>
            </a:endParaRPr>
          </a:p>
        </p:txBody>
      </p:sp>
      <p:sp>
        <p:nvSpPr>
          <p:cNvPr id="6" name="Text Placeholder 5">
            <a:extLst>
              <a:ext uri="{FF2B5EF4-FFF2-40B4-BE49-F238E27FC236}">
                <a16:creationId xmlns:a16="http://schemas.microsoft.com/office/drawing/2014/main" id="{034BCEF5-29D2-674D-97F3-DE8DFD23311C}"/>
              </a:ext>
            </a:extLst>
          </p:cNvPr>
          <p:cNvSpPr>
            <a:spLocks noGrp="1"/>
          </p:cNvSpPr>
          <p:nvPr>
            <p:ph type="body" sz="quarter" idx="32"/>
          </p:nvPr>
        </p:nvSpPr>
        <p:spPr>
          <a:xfrm>
            <a:off x="3332458" y="1750030"/>
            <a:ext cx="2955193" cy="7517047"/>
          </a:xfrm>
        </p:spPr>
        <p:txBody>
          <a:bodyPr/>
          <a:lstStyle/>
          <a:p>
            <a:pPr marL="0" marR="0" lvl="0" indent="0" defTabSz="583729" rtl="0" eaLnBrk="1" fontAlgn="auto" latinLnBrk="0" hangingPunct="1">
              <a:lnSpc>
                <a:spcPct val="100000"/>
              </a:lnSpc>
              <a:spcBef>
                <a:spcPts val="600"/>
              </a:spcBef>
              <a:spcAft>
                <a:spcPts val="600"/>
              </a:spcAft>
              <a:buClrTx/>
              <a:buSzTx/>
              <a:buFontTx/>
              <a:buNone/>
              <a:tabLst/>
              <a:defRPr/>
            </a:pPr>
            <a:r>
              <a:rPr lang="de-DE" sz="1200" dirty="0">
                <a:solidFill>
                  <a:srgbClr val="027354"/>
                </a:solidFill>
                <a:hlinkClick r:id="rId2">
                  <a:extLst>
                    <a:ext uri="{A12FA001-AC4F-418D-AE19-62706E023703}">
                      <ahyp:hlinkClr xmlns:ahyp="http://schemas.microsoft.com/office/drawing/2018/hyperlinkcolor" val="tx"/>
                    </a:ext>
                  </a:extLst>
                </a:hlinkClick>
              </a:rPr>
              <a:t>CSR NEWS </a:t>
            </a:r>
            <a:r>
              <a:rPr lang="de-DE" sz="1200" dirty="0"/>
              <a:t>ist ein digitales Fachmedium und Netzwerk für </a:t>
            </a:r>
            <a:r>
              <a:rPr lang="de-DE" sz="1200" dirty="0" err="1"/>
              <a:t>Expert:innen</a:t>
            </a:r>
            <a:r>
              <a:rPr lang="de-DE" sz="1200" dirty="0"/>
              <a:t> zum Thema gesellschaftliche </a:t>
            </a:r>
            <a:r>
              <a:rPr lang="de-DE" sz="1200" dirty="0" err="1"/>
              <a:t>Unternehmensverant-wortung</a:t>
            </a:r>
            <a:r>
              <a:rPr lang="de-DE" sz="1200" dirty="0"/>
              <a:t>.</a:t>
            </a:r>
          </a:p>
          <a:p>
            <a:pPr marL="0" marR="0" lvl="0" indent="0" defTabSz="583729" rtl="0" eaLnBrk="1" fontAlgn="auto" latinLnBrk="0" hangingPunct="1">
              <a:lnSpc>
                <a:spcPct val="100000"/>
              </a:lnSpc>
              <a:spcBef>
                <a:spcPts val="600"/>
              </a:spcBef>
              <a:spcAft>
                <a:spcPts val="600"/>
              </a:spcAft>
              <a:buClrTx/>
              <a:buSzTx/>
              <a:buFontTx/>
              <a:buNone/>
              <a:tabLst/>
              <a:defRPr/>
            </a:pPr>
            <a:r>
              <a:rPr lang="de-DE" sz="1200" b="1" dirty="0">
                <a:solidFill>
                  <a:srgbClr val="02735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Zukunft Mittelstand!</a:t>
            </a:r>
            <a:r>
              <a:rPr lang="de-DE" sz="1200" b="1" dirty="0">
                <a:solidFill>
                  <a:srgbClr val="027354"/>
                </a:solidFill>
                <a:latin typeface="Calibri" panose="020F0502020204030204" pitchFamily="34" charset="0"/>
                <a:cs typeface="Calibri" panose="020F0502020204030204" pitchFamily="34" charset="0"/>
              </a:rPr>
              <a:t> </a:t>
            </a:r>
            <a:r>
              <a:rPr lang="de-DE" sz="1200" dirty="0"/>
              <a:t>s</a:t>
            </a:r>
            <a:r>
              <a:rPr lang="de-DE" sz="1200" dirty="0">
                <a:latin typeface="Calibri" panose="020F0502020204030204" pitchFamily="34" charset="0"/>
                <a:cs typeface="Calibri" panose="020F0502020204030204" pitchFamily="34" charset="0"/>
              </a:rPr>
              <a:t>tellt Best Practices von KMU vor, die soziale und ökologische Verantwortung übernehmen, auch in der Sparte </a:t>
            </a:r>
            <a:r>
              <a:rPr lang="de-DE" sz="1200" dirty="0">
                <a:solidFill>
                  <a:srgbClr val="027354"/>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Mitarbeiterbeteiligung</a:t>
            </a:r>
            <a:r>
              <a:rPr lang="de-DE" sz="1200" dirty="0">
                <a:solidFill>
                  <a:srgbClr val="027354"/>
                </a:solidFill>
                <a:latin typeface="Calibri" panose="020F0502020204030204" pitchFamily="34" charset="0"/>
                <a:cs typeface="Calibri" panose="020F0502020204030204" pitchFamily="34" charset="0"/>
              </a:rPr>
              <a:t>. </a:t>
            </a:r>
          </a:p>
          <a:p>
            <a:pPr>
              <a:spcBef>
                <a:spcPts val="600"/>
              </a:spcBef>
              <a:spcAft>
                <a:spcPts val="600"/>
              </a:spcAft>
              <a:defRPr/>
            </a:pPr>
            <a:r>
              <a:rPr lang="de-DE" sz="1200" dirty="0">
                <a:latin typeface="Calibri" panose="020F0502020204030204" pitchFamily="34" charset="0"/>
                <a:cs typeface="Calibri" panose="020F0502020204030204" pitchFamily="34" charset="0"/>
              </a:rPr>
              <a:t>Zusammenfassung aktueller wissen-</a:t>
            </a:r>
            <a:r>
              <a:rPr lang="de-DE" sz="1200" dirty="0" err="1">
                <a:latin typeface="Calibri" panose="020F0502020204030204" pitchFamily="34" charset="0"/>
                <a:cs typeface="Calibri" panose="020F0502020204030204" pitchFamily="34" charset="0"/>
              </a:rPr>
              <a:t>schaftlicher</a:t>
            </a:r>
            <a:r>
              <a:rPr lang="de-DE" sz="1200" dirty="0">
                <a:latin typeface="Calibri" panose="020F0502020204030204" pitchFamily="34" charset="0"/>
                <a:cs typeface="Calibri" panose="020F0502020204030204" pitchFamily="34" charset="0"/>
              </a:rPr>
              <a:t> Untersuchungen zum Thema </a:t>
            </a:r>
            <a:r>
              <a:rPr lang="de-DE" sz="1200" dirty="0">
                <a:solidFill>
                  <a:srgbClr val="027354"/>
                </a:solidFill>
                <a:hlinkClick r:id="rId5">
                  <a:extLst>
                    <a:ext uri="{A12FA001-AC4F-418D-AE19-62706E023703}">
                      <ahyp:hlinkClr xmlns:ahyp="http://schemas.microsoft.com/office/drawing/2018/hyperlinkcolor" val="tx"/>
                    </a:ext>
                  </a:extLst>
                </a:hlinkClick>
              </a:rPr>
              <a:t>Mitarbeiterbeteiligung</a:t>
            </a:r>
            <a:r>
              <a:rPr lang="de-DE" sz="1200" dirty="0">
                <a:latin typeface="Calibri" panose="020F0502020204030204" pitchFamily="34" charset="0"/>
                <a:cs typeface="Calibri" panose="020F0502020204030204" pitchFamily="34" charset="0"/>
              </a:rPr>
              <a:t> von Stefan </a:t>
            </a:r>
            <a:r>
              <a:rPr lang="de-DE" sz="1200" dirty="0" err="1">
                <a:latin typeface="Calibri" panose="020F0502020204030204" pitchFamily="34" charset="0"/>
                <a:cs typeface="Calibri" panose="020F0502020204030204" pitchFamily="34" charset="0"/>
              </a:rPr>
              <a:t>Brinck</a:t>
            </a:r>
            <a:r>
              <a:rPr lang="de-DE" sz="1200" dirty="0">
                <a:latin typeface="Calibri" panose="020F0502020204030204" pitchFamily="34" charset="0"/>
                <a:cs typeface="Calibri" panose="020F0502020204030204" pitchFamily="34" charset="0"/>
              </a:rPr>
              <a:t>.</a:t>
            </a:r>
          </a:p>
          <a:p>
            <a:pPr>
              <a:spcBef>
                <a:spcPts val="600"/>
              </a:spcBef>
              <a:spcAft>
                <a:spcPts val="600"/>
              </a:spcAft>
              <a:defRPr/>
            </a:pPr>
            <a:r>
              <a:rPr lang="de-DE" sz="1200" dirty="0"/>
              <a:t>Das Bundesministerium für Arbeit und Soziales hat eine Broschüre entworfen, die sich mit dem Thema </a:t>
            </a:r>
            <a:r>
              <a:rPr lang="de-DE" sz="1200" dirty="0">
                <a:solidFill>
                  <a:srgbClr val="027354"/>
                </a:solidFill>
                <a:hlinkClick r:id="rId6">
                  <a:extLst>
                    <a:ext uri="{A12FA001-AC4F-418D-AE19-62706E023703}">
                      <ahyp:hlinkClr xmlns:ahyp="http://schemas.microsoft.com/office/drawing/2018/hyperlinkcolor" val="tx"/>
                    </a:ext>
                  </a:extLst>
                </a:hlinkClick>
              </a:rPr>
              <a:t>Mitarbeiterkapital-beteiligung</a:t>
            </a:r>
            <a:r>
              <a:rPr lang="de-DE" sz="1200" dirty="0"/>
              <a:t> befasst und u.a. Unterstützung zur Implementierung, sowie Förderungs-möglichkeiten bündelt</a:t>
            </a:r>
            <a:endParaRPr lang="de-DE" sz="1200" dirty="0">
              <a:latin typeface="Calibri" panose="020F0502020204030204" pitchFamily="34" charset="0"/>
              <a:cs typeface="Calibri" panose="020F0502020204030204" pitchFamily="34" charset="0"/>
            </a:endParaRPr>
          </a:p>
          <a:p>
            <a:pPr marL="0" marR="0" lvl="0" indent="0" defTabSz="583729" rtl="0" eaLnBrk="1" fontAlgn="auto" latinLnBrk="0" hangingPunct="1">
              <a:lnSpc>
                <a:spcPct val="100000"/>
              </a:lnSpc>
              <a:spcBef>
                <a:spcPts val="600"/>
              </a:spcBef>
              <a:spcAft>
                <a:spcPts val="600"/>
              </a:spcAft>
              <a:buClrTx/>
              <a:buSzTx/>
              <a:buFontTx/>
              <a:buNone/>
              <a:tabLst/>
              <a:defRPr/>
            </a:pPr>
            <a:r>
              <a:rPr lang="de-DE" sz="1200" dirty="0"/>
              <a:t> </a:t>
            </a:r>
            <a:r>
              <a:rPr lang="de-DE" sz="1200" u="sng" dirty="0"/>
              <a:t>Bücher zum Thema: </a:t>
            </a:r>
          </a:p>
          <a:p>
            <a:pPr marL="171450" marR="0" lvl="0" indent="-171450" algn="l" defTabSz="583729"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de-DE" sz="1200" dirty="0">
                <a:solidFill>
                  <a:srgbClr val="027354"/>
                </a:solidFill>
                <a:hlinkClick r:id="rId7">
                  <a:extLst>
                    <a:ext uri="{A12FA001-AC4F-418D-AE19-62706E023703}">
                      <ahyp:hlinkClr xmlns:ahyp="http://schemas.microsoft.com/office/drawing/2018/hyperlinkcolor" val="tx"/>
                    </a:ext>
                  </a:extLst>
                </a:hlinkClick>
              </a:rPr>
              <a:t>Heinrich Beyer, Hans-Jörg </a:t>
            </a:r>
            <a:r>
              <a:rPr lang="de-DE" sz="1200" dirty="0" err="1">
                <a:solidFill>
                  <a:srgbClr val="027354"/>
                </a:solidFill>
                <a:hlinkClick r:id="rId7">
                  <a:extLst>
                    <a:ext uri="{A12FA001-AC4F-418D-AE19-62706E023703}">
                      <ahyp:hlinkClr xmlns:ahyp="http://schemas.microsoft.com/office/drawing/2018/hyperlinkcolor" val="tx"/>
                    </a:ext>
                  </a:extLst>
                </a:hlinkClick>
              </a:rPr>
              <a:t>Naumer</a:t>
            </a:r>
            <a:r>
              <a:rPr lang="de-DE" sz="1200" dirty="0">
                <a:solidFill>
                  <a:srgbClr val="027354"/>
                </a:solidFill>
                <a:hlinkClick r:id="rId7">
                  <a:extLst>
                    <a:ext uri="{A12FA001-AC4F-418D-AE19-62706E023703}">
                      <ahyp:hlinkClr xmlns:ahyp="http://schemas.microsoft.com/office/drawing/2018/hyperlinkcolor" val="tx"/>
                    </a:ext>
                  </a:extLst>
                </a:hlinkClick>
              </a:rPr>
              <a:t>: CSR und Mitarbeiterbeteiligung </a:t>
            </a:r>
            <a:endParaRPr lang="de-DE" sz="1200" dirty="0">
              <a:solidFill>
                <a:srgbClr val="027354"/>
              </a:solidFill>
            </a:endParaRPr>
          </a:p>
          <a:p>
            <a:pPr marL="171450" marR="0" lvl="0" indent="-171450" algn="l" defTabSz="583729"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de-DE" sz="1200" dirty="0">
                <a:solidFill>
                  <a:srgbClr val="027354"/>
                </a:solidFill>
                <a:hlinkClick r:id="rId8">
                  <a:extLst>
                    <a:ext uri="{A12FA001-AC4F-418D-AE19-62706E023703}">
                      <ahyp:hlinkClr xmlns:ahyp="http://schemas.microsoft.com/office/drawing/2018/hyperlinkcolor" val="tx"/>
                    </a:ext>
                  </a:extLst>
                </a:hlinkClick>
              </a:rPr>
              <a:t>Rene </a:t>
            </a:r>
            <a:r>
              <a:rPr lang="de-DE" sz="1200" dirty="0" err="1">
                <a:solidFill>
                  <a:srgbClr val="027354"/>
                </a:solidFill>
                <a:hlinkClick r:id="rId8">
                  <a:extLst>
                    <a:ext uri="{A12FA001-AC4F-418D-AE19-62706E023703}">
                      <ahyp:hlinkClr xmlns:ahyp="http://schemas.microsoft.com/office/drawing/2018/hyperlinkcolor" val="tx"/>
                    </a:ext>
                  </a:extLst>
                </a:hlinkClick>
              </a:rPr>
              <a:t>Grende</a:t>
            </a:r>
            <a:r>
              <a:rPr lang="de-DE" sz="1200" dirty="0">
                <a:solidFill>
                  <a:srgbClr val="027354"/>
                </a:solidFill>
                <a:hlinkClick r:id="rId8">
                  <a:extLst>
                    <a:ext uri="{A12FA001-AC4F-418D-AE19-62706E023703}">
                      <ahyp:hlinkClr xmlns:ahyp="http://schemas.microsoft.com/office/drawing/2018/hyperlinkcolor" val="tx"/>
                    </a:ext>
                  </a:extLst>
                </a:hlinkClick>
              </a:rPr>
              <a:t>: „Mitarbeiterbindung- DIE SUPERKRAFT“ </a:t>
            </a:r>
            <a:endParaRPr lang="de-DE" sz="1200" dirty="0">
              <a:solidFill>
                <a:srgbClr val="027354"/>
              </a:solidFill>
            </a:endParaRPr>
          </a:p>
          <a:p>
            <a:pPr marL="171450" marR="0" lvl="0" indent="-171450" algn="l" defTabSz="583729"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dirty="0">
                <a:solidFill>
                  <a:srgbClr val="027354"/>
                </a:solidFill>
                <a:hlinkClick r:id="rId9">
                  <a:extLst>
                    <a:ext uri="{A12FA001-AC4F-418D-AE19-62706E023703}">
                      <ahyp:hlinkClr xmlns:ahyp="http://schemas.microsoft.com/office/drawing/2018/hyperlinkcolor" val="tx"/>
                    </a:ext>
                  </a:extLst>
                </a:hlinkClick>
              </a:rPr>
              <a:t>JOHN STRELECKY , BETTINA LEMKE: The Big Five for Life</a:t>
            </a:r>
            <a:endParaRPr lang="de-DE" sz="1200" dirty="0">
              <a:solidFill>
                <a:srgbClr val="027354"/>
              </a:solidFill>
            </a:endParaRPr>
          </a:p>
          <a:p>
            <a:pPr>
              <a:spcBef>
                <a:spcPts val="600"/>
              </a:spcBef>
              <a:spcAft>
                <a:spcPts val="600"/>
              </a:spcAft>
              <a:defRPr/>
            </a:pPr>
            <a:r>
              <a:rPr lang="de-DE" sz="1200" u="sng" dirty="0"/>
              <a:t>Podcasts: </a:t>
            </a:r>
          </a:p>
          <a:p>
            <a:pPr>
              <a:spcBef>
                <a:spcPts val="600"/>
              </a:spcBef>
              <a:spcAft>
                <a:spcPts val="600"/>
              </a:spcAft>
              <a:defRPr/>
            </a:pPr>
            <a:r>
              <a:rPr lang="de-DE" sz="1200" dirty="0"/>
              <a:t>LEA Podcast „Organisationen entwickeln“</a:t>
            </a:r>
          </a:p>
          <a:p>
            <a:pPr marL="171450" indent="-171450">
              <a:spcBef>
                <a:spcPts val="600"/>
              </a:spcBef>
              <a:spcAft>
                <a:spcPts val="600"/>
              </a:spcAft>
              <a:buFont typeface="Arial" panose="020B0604020202020204" pitchFamily="34" charset="0"/>
              <a:buChar char="•"/>
              <a:defRPr/>
            </a:pPr>
            <a:r>
              <a:rPr lang="de-DE" sz="1200" dirty="0">
                <a:solidFill>
                  <a:srgbClr val="027354"/>
                </a:solidFill>
                <a:hlinkClick r:id="rId10">
                  <a:extLst>
                    <a:ext uri="{A12FA001-AC4F-418D-AE19-62706E023703}">
                      <ahyp:hlinkClr xmlns:ahyp="http://schemas.microsoft.com/office/drawing/2018/hyperlinkcolor" val="tx"/>
                    </a:ext>
                  </a:extLst>
                </a:hlinkClick>
              </a:rPr>
              <a:t>Folge 9: Unternehmenskultur (Teil 1) </a:t>
            </a:r>
            <a:endParaRPr lang="de-DE" sz="1200" dirty="0">
              <a:solidFill>
                <a:srgbClr val="027354"/>
              </a:solidFill>
            </a:endParaRPr>
          </a:p>
          <a:p>
            <a:pPr marL="171450" indent="-171450">
              <a:spcBef>
                <a:spcPts val="600"/>
              </a:spcBef>
              <a:spcAft>
                <a:spcPts val="600"/>
              </a:spcAft>
              <a:buFont typeface="Arial" panose="020B0604020202020204" pitchFamily="34" charset="0"/>
              <a:buChar char="•"/>
              <a:defRPr/>
            </a:pPr>
            <a:r>
              <a:rPr lang="de-DE" sz="1200" u="sng" dirty="0">
                <a:solidFill>
                  <a:srgbClr val="027354"/>
                </a:solidFill>
              </a:rPr>
              <a:t>Folge </a:t>
            </a:r>
            <a:r>
              <a:rPr lang="de-DE" sz="1200" dirty="0">
                <a:solidFill>
                  <a:srgbClr val="027354"/>
                </a:solidFill>
                <a:hlinkClick r:id="rId11">
                  <a:extLst>
                    <a:ext uri="{A12FA001-AC4F-418D-AE19-62706E023703}">
                      <ahyp:hlinkClr xmlns:ahyp="http://schemas.microsoft.com/office/drawing/2018/hyperlinkcolor" val="tx"/>
                    </a:ext>
                  </a:extLst>
                </a:hlinkClick>
              </a:rPr>
              <a:t>15: Unternehmenskultur (Teil 2)</a:t>
            </a:r>
            <a:endParaRPr lang="de-DE" sz="1200" dirty="0">
              <a:solidFill>
                <a:srgbClr val="027354"/>
              </a:solidFill>
            </a:endParaRPr>
          </a:p>
          <a:p>
            <a:pPr marL="0" marR="0" lvl="0" indent="0" algn="l" defTabSz="583729" rtl="0" eaLnBrk="1" fontAlgn="auto" latinLnBrk="0" hangingPunct="1">
              <a:lnSpc>
                <a:spcPct val="100000"/>
              </a:lnSpc>
              <a:spcBef>
                <a:spcPts val="600"/>
              </a:spcBef>
              <a:spcAft>
                <a:spcPts val="600"/>
              </a:spcAft>
              <a:buClrTx/>
              <a:buSzTx/>
              <a:buFontTx/>
              <a:buNone/>
              <a:tabLst/>
              <a:defRPr/>
            </a:pPr>
            <a:endParaRPr lang="en-IE" sz="1200" dirty="0"/>
          </a:p>
        </p:txBody>
      </p:sp>
      <p:sp>
        <p:nvSpPr>
          <p:cNvPr id="9" name="Text Placeholder 8">
            <a:extLst>
              <a:ext uri="{FF2B5EF4-FFF2-40B4-BE49-F238E27FC236}">
                <a16:creationId xmlns:a16="http://schemas.microsoft.com/office/drawing/2014/main" id="{2EE47056-23A6-4342-AEFA-0EAF48730B2E}"/>
              </a:ext>
            </a:extLst>
          </p:cNvPr>
          <p:cNvSpPr>
            <a:spLocks noGrp="1"/>
          </p:cNvSpPr>
          <p:nvPr>
            <p:ph type="body" sz="quarter" idx="59"/>
          </p:nvPr>
        </p:nvSpPr>
        <p:spPr>
          <a:xfrm>
            <a:off x="185530" y="2111488"/>
            <a:ext cx="2091090" cy="1632228"/>
          </a:xfrm>
          <a:prstGeom prst="rect">
            <a:avLst/>
          </a:prstGeom>
        </p:spPr>
        <p:txBody>
          <a:bodyPr/>
          <a:lstStyle/>
          <a:p>
            <a:pPr fontAlgn="base"/>
            <a:r>
              <a:rPr lang="de-DE" sz="1600" b="0" dirty="0">
                <a:effectLst/>
                <a:latin typeface="Calibri" panose="020F0502020204030204" pitchFamily="34" charset="0"/>
                <a:cs typeface="Calibri" panose="020F0502020204030204" pitchFamily="34" charset="0"/>
              </a:rPr>
              <a:t>Jeder Einzelne von uns trägt dazu bei, mit voller Begeisterung, Ehrlichkeit, Loyalität und Verantwortung unsere Kunden zu unterstützen und beste Qualität zu liefern und gleichzeitig die Umwelt zu schützen.</a:t>
            </a:r>
            <a:endParaRPr lang="en-GB" sz="1600" b="0" dirty="0">
              <a:effectLst/>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EA123343-7AE3-AD4C-85B3-618060C4DC6A}"/>
              </a:ext>
            </a:extLst>
          </p:cNvPr>
          <p:cNvSpPr>
            <a:spLocks noGrp="1"/>
          </p:cNvSpPr>
          <p:nvPr>
            <p:ph type="body" sz="quarter" idx="60"/>
          </p:nvPr>
        </p:nvSpPr>
        <p:spPr>
          <a:prstGeom prst="rect">
            <a:avLst/>
          </a:prstGeom>
        </p:spPr>
        <p:txBody>
          <a:bodyPr/>
          <a:lstStyle/>
          <a:p>
            <a:r>
              <a:rPr lang="en-US" dirty="0"/>
              <a:t>“</a:t>
            </a:r>
          </a:p>
        </p:txBody>
      </p:sp>
      <p:grpSp>
        <p:nvGrpSpPr>
          <p:cNvPr id="40" name="Group 39">
            <a:extLst>
              <a:ext uri="{FF2B5EF4-FFF2-40B4-BE49-F238E27FC236}">
                <a16:creationId xmlns:a16="http://schemas.microsoft.com/office/drawing/2014/main" id="{A7AEEC10-6C23-824A-8387-EF02CEDA0617}"/>
              </a:ext>
            </a:extLst>
          </p:cNvPr>
          <p:cNvGrpSpPr/>
          <p:nvPr/>
        </p:nvGrpSpPr>
        <p:grpSpPr>
          <a:xfrm>
            <a:off x="2688745" y="1096163"/>
            <a:ext cx="3924675" cy="376406"/>
            <a:chOff x="2933325" y="907960"/>
            <a:chExt cx="3924675" cy="376406"/>
          </a:xfrm>
        </p:grpSpPr>
        <p:cxnSp>
          <p:nvCxnSpPr>
            <p:cNvPr id="14" name="Straight Connector 13">
              <a:extLst>
                <a:ext uri="{FF2B5EF4-FFF2-40B4-BE49-F238E27FC236}">
                  <a16:creationId xmlns:a16="http://schemas.microsoft.com/office/drawing/2014/main" id="{98332D8B-F763-7A4F-9C21-85DDB27FA451}"/>
                </a:ext>
              </a:extLst>
            </p:cNvPr>
            <p:cNvCxnSpPr>
              <a:cxnSpLocks/>
            </p:cNvCxnSpPr>
            <p:nvPr/>
          </p:nvCxnSpPr>
          <p:spPr>
            <a:xfrm flipH="1">
              <a:off x="3411221" y="1104588"/>
              <a:ext cx="3446779" cy="0"/>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pic>
          <p:nvPicPr>
            <p:cNvPr id="39" name="Graphic 38">
              <a:extLst>
                <a:ext uri="{FF2B5EF4-FFF2-40B4-BE49-F238E27FC236}">
                  <a16:creationId xmlns:a16="http://schemas.microsoft.com/office/drawing/2014/main" id="{A4E2DB0F-FEB7-E04F-AA61-3B4A12A128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33325" y="907960"/>
              <a:ext cx="376406" cy="376406"/>
            </a:xfrm>
            <a:prstGeom prst="rect">
              <a:avLst/>
            </a:prstGeom>
          </p:spPr>
        </p:pic>
      </p:grpSp>
      <p:pic>
        <p:nvPicPr>
          <p:cNvPr id="12" name="Bildplatzhalter 11">
            <a:extLst>
              <a:ext uri="{FF2B5EF4-FFF2-40B4-BE49-F238E27FC236}">
                <a16:creationId xmlns:a16="http://schemas.microsoft.com/office/drawing/2014/main" id="{6170DE12-4956-FD57-81E6-145CAFDF9ADE}"/>
              </a:ext>
            </a:extLst>
          </p:cNvPr>
          <p:cNvPicPr>
            <a:picLocks noGrp="1" noChangeAspect="1"/>
          </p:cNvPicPr>
          <p:nvPr>
            <p:ph type="pic" sz="quarter" idx="56"/>
          </p:nvPr>
        </p:nvPicPr>
        <p:blipFill rotWithShape="1">
          <a:blip r:embed="rId14" cstate="print">
            <a:extLst>
              <a:ext uri="{28A0092B-C50C-407E-A947-70E740481C1C}">
                <a14:useLocalDpi xmlns:a14="http://schemas.microsoft.com/office/drawing/2010/main" val="0"/>
              </a:ext>
            </a:extLst>
          </a:blip>
          <a:srcRect l="9532" r="68840"/>
          <a:stretch/>
        </p:blipFill>
        <p:spPr>
          <a:xfrm>
            <a:off x="0" y="4625750"/>
            <a:ext cx="2744153" cy="5280250"/>
          </a:xfrm>
        </p:spPr>
      </p:pic>
      <p:sp>
        <p:nvSpPr>
          <p:cNvPr id="11" name="Textfeld 10">
            <a:extLst>
              <a:ext uri="{FF2B5EF4-FFF2-40B4-BE49-F238E27FC236}">
                <a16:creationId xmlns:a16="http://schemas.microsoft.com/office/drawing/2014/main" id="{E7D7ED1A-0C84-6271-2A58-FC9A2BE0C4C9}"/>
              </a:ext>
            </a:extLst>
          </p:cNvPr>
          <p:cNvSpPr txBox="1"/>
          <p:nvPr/>
        </p:nvSpPr>
        <p:spPr>
          <a:xfrm>
            <a:off x="-66645" y="9711004"/>
            <a:ext cx="1332411"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de-DE" sz="8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FontAwesome"/>
              </a:rPr>
              <a:t>Bildquelle: </a:t>
            </a:r>
            <a:r>
              <a:rPr kumimoji="0" lang="de-DE" sz="800" b="0" i="0" u="none" strike="noStrike" cap="none" spc="0" normalizeH="0" baseline="0">
                <a:ln>
                  <a:noFill/>
                </a:ln>
                <a:solidFill>
                  <a:schemeClr val="tx1"/>
                </a:solidFill>
                <a:effectLst/>
                <a:uFillTx/>
                <a:latin typeface="Calibri" panose="020F0502020204030204" pitchFamily="34" charset="0"/>
                <a:cs typeface="Calibri" panose="020F0502020204030204" pitchFamily="34" charset="0"/>
                <a:sym typeface="FontAwesome"/>
              </a:rPr>
              <a:t>Adobe Stock</a:t>
            </a:r>
            <a:endParaRPr kumimoji="0" lang="de-DE" sz="8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FontAwesome"/>
            </a:endParaRPr>
          </a:p>
        </p:txBody>
      </p:sp>
    </p:spTree>
    <p:extLst>
      <p:ext uri="{BB962C8B-B14F-4D97-AF65-F5344CB8AC3E}">
        <p14:creationId xmlns:p14="http://schemas.microsoft.com/office/powerpoint/2010/main" val="157952104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White">
  <a:themeElements>
    <a:clrScheme name="White">
      <a:dk1>
        <a:srgbClr val="15131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Bold"/>
        <a:ea typeface="Montserrat Bold"/>
        <a:cs typeface="Montserrat Bold"/>
      </a:majorFont>
      <a:minorFont>
        <a:latin typeface="Montserrat Bold"/>
        <a:ea typeface="Montserrat Bold"/>
        <a:cs typeface="Montserrat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65616" tIns="65616" rIns="65616" bIns="65616" numCol="1" spcCol="38100" rtlCol="0" anchor="ctr">
        <a:spAutoFit/>
      </a:bodyPr>
      <a:lstStyle>
        <a:defPPr marL="0" marR="0" indent="0" algn="ctr" defTabSz="2681346" rtl="0" fontAlgn="auto" latinLnBrk="0" hangingPunct="0">
          <a:lnSpc>
            <a:spcPct val="100000"/>
          </a:lnSpc>
          <a:spcBef>
            <a:spcPts val="0"/>
          </a:spcBef>
          <a:spcAft>
            <a:spcPts val="0"/>
          </a:spcAft>
          <a:buClrTx/>
          <a:buSzTx/>
          <a:buFontTx/>
          <a:buNone/>
          <a:tabLst/>
          <a:defRPr kumimoji="0" sz="10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616" tIns="65616" rIns="65616" bIns="65616"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151314"/>
            </a:solidFill>
            <a:effectLst/>
            <a:uFillTx/>
            <a:latin typeface="FontAwesome"/>
            <a:ea typeface="FontAwesome"/>
            <a:cs typeface="FontAwesome"/>
            <a:sym typeface="FontAwesom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A4-Papier (210 x 297 mm)</PresentationFormat>
  <Paragraphs>47</Paragraphs>
  <Slides>3</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vt:i4>
      </vt:variant>
    </vt:vector>
  </HeadingPairs>
  <TitlesOfParts>
    <vt:vector size="14" baseType="lpstr">
      <vt:lpstr>Arial</vt:lpstr>
      <vt:lpstr>Calibri</vt:lpstr>
      <vt:lpstr>FontAwesome</vt:lpstr>
      <vt:lpstr>Gotham Book</vt:lpstr>
      <vt:lpstr>Gotham Medium</vt:lpstr>
      <vt:lpstr>Helvetica 63 Medium Extended</vt:lpstr>
      <vt:lpstr>Montserrat</vt:lpstr>
      <vt:lpstr>Montserrat Bold</vt:lpstr>
      <vt:lpstr>Montserrat Light</vt:lpstr>
      <vt:lpstr>Times</vt:lpstr>
      <vt:lpstr>White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Laura Magan</dc:creator>
  <cp:lastModifiedBy>Julia Grey</cp:lastModifiedBy>
  <cp:revision>352</cp:revision>
  <dcterms:modified xsi:type="dcterms:W3CDTF">2023-07-11T14:33:04Z</dcterms:modified>
</cp:coreProperties>
</file>