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656" r:id="rId2"/>
    <p:sldId id="657" r:id="rId3"/>
    <p:sldId id="658" r:id="rId4"/>
  </p:sldIdLst>
  <p:sldSz cx="6858000" cy="9906000" type="A4"/>
  <p:notesSz cx="6858000" cy="9144000"/>
  <p:defaultTextStyle>
    <a:defPPr marL="0" marR="0" indent="0" algn="l" defTabSz="201494" rtl="0" fontAlgn="auto" latinLnBrk="1" hangingPunct="0">
      <a:lnSpc>
        <a:spcPct val="100000"/>
      </a:lnSpc>
      <a:spcBef>
        <a:spcPts val="0"/>
      </a:spcBef>
      <a:spcAft>
        <a:spcPts val="0"/>
      </a:spcAft>
      <a:buClrTx/>
      <a:buSzTx/>
      <a:buFontTx/>
      <a:buNone/>
      <a:tabLst/>
      <a:defRPr kumimoji="0" sz="397" b="0" i="0" u="none" strike="noStrike" cap="none" spc="0" normalizeH="0" baseline="0">
        <a:ln>
          <a:noFill/>
        </a:ln>
        <a:solidFill>
          <a:srgbClr val="000000"/>
        </a:solidFill>
        <a:effectLst/>
        <a:uFillTx/>
      </a:defRPr>
    </a:defPPr>
    <a:lvl1pPr marL="0" marR="0" indent="0"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1pPr>
    <a:lvl2pPr marL="0" marR="0" indent="50373"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2pPr>
    <a:lvl3pPr marL="0" marR="0" indent="100747"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3pPr>
    <a:lvl4pPr marL="0" marR="0" indent="151120"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4pPr>
    <a:lvl5pPr marL="0" marR="0" indent="201494"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5pPr>
    <a:lvl6pPr marL="0" marR="0" indent="251867"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6pPr>
    <a:lvl7pPr marL="0" marR="0" indent="302241"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7pPr>
    <a:lvl8pPr marL="0" marR="0" indent="352614"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8pPr>
    <a:lvl9pPr marL="0" marR="0" indent="402988"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27354"/>
    <a:srgbClr val="F29E38"/>
    <a:srgbClr val="D98F89"/>
    <a:srgbClr val="40B894"/>
    <a:srgbClr val="24CAF8"/>
    <a:srgbClr val="595959"/>
    <a:srgbClr val="269AD2"/>
    <a:srgbClr val="3D3C7D"/>
    <a:srgbClr val="7F58A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94699"/>
  </p:normalViewPr>
  <p:slideViewPr>
    <p:cSldViewPr snapToGrid="0" snapToObjects="1">
      <p:cViewPr varScale="1">
        <p:scale>
          <a:sx n="72" d="100"/>
          <a:sy n="72" d="100"/>
        </p:scale>
        <p:origin x="3030"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724D3B-5934-F349-BEE3-9C25994C2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D0CC30-973F-B045-AE0E-65FB9F6285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D9F1E-35BD-2641-9EDA-BEE2ACC4FCDE}" type="datetimeFigureOut">
              <a:rPr lang="en-US" smtClean="0"/>
              <a:t>7/11/2023</a:t>
            </a:fld>
            <a:endParaRPr lang="en-US" dirty="0"/>
          </a:p>
        </p:txBody>
      </p:sp>
      <p:sp>
        <p:nvSpPr>
          <p:cNvPr id="4" name="Footer Placeholder 3">
            <a:extLst>
              <a:ext uri="{FF2B5EF4-FFF2-40B4-BE49-F238E27FC236}">
                <a16:creationId xmlns:a16="http://schemas.microsoft.com/office/drawing/2014/main" id="{FA6E20C5-2B37-794C-87FB-74EC7B2D32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ADEE11-6749-A549-9F68-826C2E489F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4C8E44-4998-3F4A-BAAC-3C54DDD49189}" type="slidenum">
              <a:rPr lang="en-US" smtClean="0"/>
              <a:t>‹Nr.›</a:t>
            </a:fld>
            <a:endParaRPr lang="en-US" dirty="0"/>
          </a:p>
        </p:txBody>
      </p:sp>
    </p:spTree>
    <p:extLst>
      <p:ext uri="{BB962C8B-B14F-4D97-AF65-F5344CB8AC3E}">
        <p14:creationId xmlns:p14="http://schemas.microsoft.com/office/powerpoint/2010/main" val="424285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xfrm>
            <a:off x="2241550" y="685800"/>
            <a:ext cx="2374900" cy="3429000"/>
          </a:xfrm>
          <a:prstGeom prst="rect">
            <a:avLst/>
          </a:prstGeom>
        </p:spPr>
        <p:txBody>
          <a:bodyPr/>
          <a:lstStyle/>
          <a:p>
            <a:endParaRPr dirty="0"/>
          </a:p>
        </p:txBody>
      </p:sp>
      <p:sp>
        <p:nvSpPr>
          <p:cNvPr id="801" name="Shape 8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0747" latinLnBrk="0">
      <a:lnSpc>
        <a:spcPct val="117999"/>
      </a:lnSpc>
      <a:defRPr sz="485">
        <a:latin typeface="Helvetica 63 Medium Extended"/>
        <a:ea typeface="Helvetica 63 Medium Extended"/>
        <a:cs typeface="Helvetica 63 Medium Extended"/>
        <a:sym typeface="Helvetica Neue"/>
      </a:defRPr>
    </a:lvl1pPr>
    <a:lvl2pPr indent="50373" defTabSz="100747" latinLnBrk="0">
      <a:lnSpc>
        <a:spcPct val="117999"/>
      </a:lnSpc>
      <a:defRPr sz="485">
        <a:latin typeface="Helvetica 63 Medium Extended"/>
        <a:ea typeface="Helvetica 63 Medium Extended"/>
        <a:cs typeface="Helvetica 63 Medium Extended"/>
        <a:sym typeface="Helvetica Neue"/>
      </a:defRPr>
    </a:lvl2pPr>
    <a:lvl3pPr indent="100747" defTabSz="100747" latinLnBrk="0">
      <a:lnSpc>
        <a:spcPct val="117999"/>
      </a:lnSpc>
      <a:defRPr sz="485">
        <a:latin typeface="Helvetica 63 Medium Extended"/>
        <a:ea typeface="Helvetica 63 Medium Extended"/>
        <a:cs typeface="Helvetica 63 Medium Extended"/>
        <a:sym typeface="Helvetica Neue"/>
      </a:defRPr>
    </a:lvl3pPr>
    <a:lvl4pPr indent="151120" defTabSz="100747" latinLnBrk="0">
      <a:lnSpc>
        <a:spcPct val="117999"/>
      </a:lnSpc>
      <a:defRPr sz="485">
        <a:latin typeface="Helvetica 63 Medium Extended"/>
        <a:ea typeface="Helvetica 63 Medium Extended"/>
        <a:cs typeface="Helvetica 63 Medium Extended"/>
        <a:sym typeface="Helvetica Neue"/>
      </a:defRPr>
    </a:lvl4pPr>
    <a:lvl5pPr indent="201494" defTabSz="100747" latinLnBrk="0">
      <a:lnSpc>
        <a:spcPct val="117999"/>
      </a:lnSpc>
      <a:defRPr sz="485">
        <a:latin typeface="Helvetica 63 Medium Extended"/>
        <a:ea typeface="Helvetica 63 Medium Extended"/>
        <a:cs typeface="Helvetica 63 Medium Extended"/>
        <a:sym typeface="Helvetica Neue"/>
      </a:defRPr>
    </a:lvl5pPr>
    <a:lvl6pPr indent="251867" defTabSz="100747" latinLnBrk="0">
      <a:lnSpc>
        <a:spcPct val="117999"/>
      </a:lnSpc>
      <a:defRPr sz="485">
        <a:latin typeface="Helvetica 63 Medium Extended"/>
        <a:ea typeface="Helvetica 63 Medium Extended"/>
        <a:cs typeface="Helvetica 63 Medium Extended"/>
        <a:sym typeface="Helvetica Neue"/>
      </a:defRPr>
    </a:lvl6pPr>
    <a:lvl7pPr indent="302241" defTabSz="100747" latinLnBrk="0">
      <a:lnSpc>
        <a:spcPct val="117999"/>
      </a:lnSpc>
      <a:defRPr sz="485">
        <a:latin typeface="Helvetica 63 Medium Extended"/>
        <a:ea typeface="Helvetica 63 Medium Extended"/>
        <a:cs typeface="Helvetica 63 Medium Extended"/>
        <a:sym typeface="Helvetica Neue"/>
      </a:defRPr>
    </a:lvl7pPr>
    <a:lvl8pPr indent="352614" defTabSz="100747" latinLnBrk="0">
      <a:lnSpc>
        <a:spcPct val="117999"/>
      </a:lnSpc>
      <a:defRPr sz="485">
        <a:latin typeface="Helvetica 63 Medium Extended"/>
        <a:ea typeface="Helvetica 63 Medium Extended"/>
        <a:cs typeface="Helvetica 63 Medium Extended"/>
        <a:sym typeface="Helvetica Neue"/>
      </a:defRPr>
    </a:lvl8pPr>
    <a:lvl9pPr indent="402988" defTabSz="100747" latinLnBrk="0">
      <a:lnSpc>
        <a:spcPct val="117999"/>
      </a:lnSpc>
      <a:defRPr sz="485">
        <a:latin typeface="Helvetica 63 Medium Extended"/>
        <a:ea typeface="Helvetica 63 Medium Extended"/>
        <a:cs typeface="Helvetica 63 Medium Extended"/>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415106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BA0222-7564-0041-BA70-C56EDA33A95A}"/>
              </a:ext>
            </a:extLst>
          </p:cNvPr>
          <p:cNvGrpSpPr/>
          <p:nvPr userDrawn="1"/>
        </p:nvGrpSpPr>
        <p:grpSpPr>
          <a:xfrm rot="5400000">
            <a:off x="-1524002" y="1533101"/>
            <a:ext cx="9906002" cy="6858000"/>
            <a:chOff x="-3" y="-1544"/>
            <a:chExt cx="12192003" cy="6859544"/>
          </a:xfrm>
        </p:grpSpPr>
        <p:sp>
          <p:nvSpPr>
            <p:cNvPr id="7" name="Rectangle 6">
              <a:extLst>
                <a:ext uri="{FF2B5EF4-FFF2-40B4-BE49-F238E27FC236}">
                  <a16:creationId xmlns:a16="http://schemas.microsoft.com/office/drawing/2014/main" id="{3794BA52-A4D7-E14C-AE41-5352F609E000}"/>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3D64B6F2-059B-9049-A8E2-011D62299CE0}"/>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E0697C0B-7B8F-424A-AD8E-F836461F4F47}"/>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64470DC2-8F40-D54E-8B10-623204F00428}"/>
              </a:ext>
            </a:extLst>
          </p:cNvPr>
          <p:cNvSpPr>
            <a:spLocks noChangeAspect="1"/>
          </p:cNvSpPr>
          <p:nvPr userDrawn="1"/>
        </p:nvSpPr>
        <p:spPr>
          <a:xfrm>
            <a:off x="164810" y="246100"/>
            <a:ext cx="6528379" cy="9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2">
            <a:extLst>
              <a:ext uri="{FF2B5EF4-FFF2-40B4-BE49-F238E27FC236}">
                <a16:creationId xmlns:a16="http://schemas.microsoft.com/office/drawing/2014/main" id="{D33CCD82-CFBF-1D46-B830-B38A1F085A69}"/>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26" name="Text Placeholder 32">
            <a:extLst>
              <a:ext uri="{FF2B5EF4-FFF2-40B4-BE49-F238E27FC236}">
                <a16:creationId xmlns:a16="http://schemas.microsoft.com/office/drawing/2014/main" id="{AFCF0955-44BB-C947-97AA-8F87E1A5B683}"/>
              </a:ext>
            </a:extLst>
          </p:cNvPr>
          <p:cNvSpPr>
            <a:spLocks noGrp="1"/>
          </p:cNvSpPr>
          <p:nvPr>
            <p:ph type="body" sz="quarter" idx="32" hasCustomPrompt="1"/>
          </p:nvPr>
        </p:nvSpPr>
        <p:spPr>
          <a:xfrm>
            <a:off x="860496" y="1259979"/>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27" name="Text Placeholder 32">
            <a:extLst>
              <a:ext uri="{FF2B5EF4-FFF2-40B4-BE49-F238E27FC236}">
                <a16:creationId xmlns:a16="http://schemas.microsoft.com/office/drawing/2014/main" id="{9FBA54E5-88DE-3B43-9EF0-3F6F62F825CA}"/>
              </a:ext>
            </a:extLst>
          </p:cNvPr>
          <p:cNvSpPr>
            <a:spLocks noGrp="1"/>
          </p:cNvSpPr>
          <p:nvPr>
            <p:ph type="body" sz="quarter" idx="59" hasCustomPrompt="1"/>
          </p:nvPr>
        </p:nvSpPr>
        <p:spPr>
          <a:xfrm>
            <a:off x="860496" y="4353334"/>
            <a:ext cx="5435600" cy="446871"/>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DOES THE BUSINESS HELP TO ADDRESS REGIONAL CLIMATE CHANGE OR SUSTAINABILITY ISSUES?</a:t>
            </a:r>
          </a:p>
        </p:txBody>
      </p:sp>
      <p:sp>
        <p:nvSpPr>
          <p:cNvPr id="28" name="Text Placeholder 32">
            <a:extLst>
              <a:ext uri="{FF2B5EF4-FFF2-40B4-BE49-F238E27FC236}">
                <a16:creationId xmlns:a16="http://schemas.microsoft.com/office/drawing/2014/main" id="{7E384DC6-F982-FD4C-8C58-09C724523927}"/>
              </a:ext>
            </a:extLst>
          </p:cNvPr>
          <p:cNvSpPr>
            <a:spLocks noGrp="1"/>
          </p:cNvSpPr>
          <p:nvPr>
            <p:ph type="body" sz="quarter" idx="60" hasCustomPrompt="1"/>
          </p:nvPr>
        </p:nvSpPr>
        <p:spPr>
          <a:xfrm>
            <a:off x="860496" y="4962100"/>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22" name="Text">
            <a:extLst>
              <a:ext uri="{FF2B5EF4-FFF2-40B4-BE49-F238E27FC236}">
                <a16:creationId xmlns:a16="http://schemas.microsoft.com/office/drawing/2014/main" id="{73613D30-3235-E447-A7D0-F54C19B8F994}"/>
              </a:ext>
            </a:extLst>
          </p:cNvPr>
          <p:cNvSpPr txBox="1"/>
          <p:nvPr userDrawn="1"/>
        </p:nvSpPr>
        <p:spPr>
          <a:xfrm>
            <a:off x="6367951" y="9467418"/>
            <a:ext cx="330826" cy="136575"/>
          </a:xfrm>
          <a:prstGeom prst="rect">
            <a:avLst/>
          </a:prstGeom>
          <a:ln w="12700">
            <a:miter lim="400000"/>
          </a:ln>
          <a:extLst>
            <a:ext uri="{C572A759-6A51-4108-AA02-DFA0A04FC94B}">
              <ma14:wrappingTextBoxFlag xmlns:ma14="http://schemas.microsoft.com/office/mac/drawingml/2011/main" xmlns=""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23" name="Group 22">
            <a:extLst>
              <a:ext uri="{FF2B5EF4-FFF2-40B4-BE49-F238E27FC236}">
                <a16:creationId xmlns:a16="http://schemas.microsoft.com/office/drawing/2014/main" id="{E001F318-6EA1-B641-B540-9E37B4B45BFC}"/>
              </a:ext>
            </a:extLst>
          </p:cNvPr>
          <p:cNvGrpSpPr/>
          <p:nvPr userDrawn="1"/>
        </p:nvGrpSpPr>
        <p:grpSpPr>
          <a:xfrm rot="16200000">
            <a:off x="5556364" y="8423622"/>
            <a:ext cx="1724785" cy="276514"/>
            <a:chOff x="296428" y="6035883"/>
            <a:chExt cx="3143755" cy="504000"/>
          </a:xfrm>
        </p:grpSpPr>
        <p:pic>
          <p:nvPicPr>
            <p:cNvPr id="24" name="Picture 23" descr="A picture containing text&#10;&#10;Description automatically generated">
              <a:extLst>
                <a:ext uri="{FF2B5EF4-FFF2-40B4-BE49-F238E27FC236}">
                  <a16:creationId xmlns:a16="http://schemas.microsoft.com/office/drawing/2014/main" id="{22D83C19-CF86-4340-B4B7-74AD6EF797F8}"/>
                </a:ext>
              </a:extLst>
            </p:cNvPr>
            <p:cNvPicPr/>
            <p:nvPr userDrawn="1"/>
          </p:nvPicPr>
          <p:blipFill rotWithShape="1">
            <a:blip r:embed="rId2"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5A8AF5D1-6399-7D4F-B817-A0383D3D11F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spTree>
    <p:extLst>
      <p:ext uri="{BB962C8B-B14F-4D97-AF65-F5344CB8AC3E}">
        <p14:creationId xmlns:p14="http://schemas.microsoft.com/office/powerpoint/2010/main" val="20018017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64" name="Freeform 63">
            <a:extLst>
              <a:ext uri="{FF2B5EF4-FFF2-40B4-BE49-F238E27FC236}">
                <a16:creationId xmlns:a16="http://schemas.microsoft.com/office/drawing/2014/main" id="{F776CD68-C2A4-E445-AEFE-BC8D8A14FEAC}"/>
              </a:ext>
            </a:extLst>
          </p:cNvPr>
          <p:cNvSpPr/>
          <p:nvPr userDrawn="1"/>
        </p:nvSpPr>
        <p:spPr>
          <a:xfrm rot="10800000">
            <a:off x="2688756" y="13823"/>
            <a:ext cx="4169244" cy="3512984"/>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8" name="Picture Placeholder 87">
            <a:extLst>
              <a:ext uri="{FF2B5EF4-FFF2-40B4-BE49-F238E27FC236}">
                <a16:creationId xmlns:a16="http://schemas.microsoft.com/office/drawing/2014/main" id="{A37C3BD1-EF6C-0149-AC38-E0E18E643F0C}"/>
              </a:ext>
            </a:extLst>
          </p:cNvPr>
          <p:cNvSpPr>
            <a:spLocks noGrp="1"/>
          </p:cNvSpPr>
          <p:nvPr>
            <p:ph type="pic" sz="quarter" idx="64"/>
          </p:nvPr>
        </p:nvSpPr>
        <p:spPr>
          <a:xfrm>
            <a:off x="-26015" y="21515"/>
            <a:ext cx="3731267" cy="2996804"/>
          </a:xfrm>
          <a:custGeom>
            <a:avLst/>
            <a:gdLst>
              <a:gd name="connsiteX0" fmla="*/ 0 w 3731267"/>
              <a:gd name="connsiteY0" fmla="*/ 0 h 2996804"/>
              <a:gd name="connsiteX1" fmla="*/ 3133481 w 3731267"/>
              <a:gd name="connsiteY1" fmla="*/ 0 h 2996804"/>
              <a:gd name="connsiteX2" fmla="*/ 3726909 w 3731267"/>
              <a:gd name="connsiteY2" fmla="*/ 1988029 h 2996804"/>
              <a:gd name="connsiteX3" fmla="*/ 3731267 w 3731267"/>
              <a:gd name="connsiteY3" fmla="*/ 1989757 h 2996804"/>
              <a:gd name="connsiteX4" fmla="*/ 30819 w 3731267"/>
              <a:gd name="connsiteY4" fmla="*/ 2996804 h 299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267" h="2996804">
                <a:moveTo>
                  <a:pt x="0" y="0"/>
                </a:moveTo>
                <a:lnTo>
                  <a:pt x="3133481" y="0"/>
                </a:lnTo>
                <a:lnTo>
                  <a:pt x="3726909" y="1988029"/>
                </a:lnTo>
                <a:lnTo>
                  <a:pt x="3731267" y="1989757"/>
                </a:lnTo>
                <a:lnTo>
                  <a:pt x="30819" y="2996804"/>
                </a:lnTo>
                <a:close/>
              </a:path>
            </a:pathLst>
          </a:custGeom>
          <a:solidFill>
            <a:schemeClr val="bg1">
              <a:lumMod val="75000"/>
            </a:schemeClr>
          </a:solidFill>
        </p:spPr>
        <p:txBody>
          <a:bodyPr wrap="square">
            <a:noAutofit/>
          </a:bodyPr>
          <a:lstStyle/>
          <a:p>
            <a:endParaRPr lang="en-US" dirty="0"/>
          </a:p>
        </p:txBody>
      </p:sp>
      <p:sp>
        <p:nvSpPr>
          <p:cNvPr id="8" name="Text Placeholder 32">
            <a:extLst>
              <a:ext uri="{FF2B5EF4-FFF2-40B4-BE49-F238E27FC236}">
                <a16:creationId xmlns:a16="http://schemas.microsoft.com/office/drawing/2014/main" id="{33BEE4FE-5CD2-784A-A8B4-90605CB4CFCA}"/>
              </a:ext>
            </a:extLst>
          </p:cNvPr>
          <p:cNvSpPr>
            <a:spLocks noGrp="1"/>
          </p:cNvSpPr>
          <p:nvPr userDrawn="1">
            <p:ph type="body" sz="quarter" idx="58" hasCustomPrompt="1"/>
          </p:nvPr>
        </p:nvSpPr>
        <p:spPr>
          <a:xfrm>
            <a:off x="886927" y="3645285"/>
            <a:ext cx="5430160"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IS YOUR PRODUCT OR SERVICE INNOVATIVE? WHAT GAP IN THE MARKETPLACE DOES IT FILL?</a:t>
            </a:r>
          </a:p>
        </p:txBody>
      </p:sp>
      <p:sp>
        <p:nvSpPr>
          <p:cNvPr id="9" name="Text Placeholder 32">
            <a:extLst>
              <a:ext uri="{FF2B5EF4-FFF2-40B4-BE49-F238E27FC236}">
                <a16:creationId xmlns:a16="http://schemas.microsoft.com/office/drawing/2014/main" id="{FBB76269-F012-7041-9A14-485785E4C4EA}"/>
              </a:ext>
            </a:extLst>
          </p:cNvPr>
          <p:cNvSpPr>
            <a:spLocks noGrp="1"/>
          </p:cNvSpPr>
          <p:nvPr userDrawn="1">
            <p:ph type="body" sz="quarter" idx="32" hasCustomPrompt="1"/>
          </p:nvPr>
        </p:nvSpPr>
        <p:spPr>
          <a:xfrm>
            <a:off x="904240" y="4155580"/>
            <a:ext cx="5412847" cy="2570340"/>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4" name="Text Placeholder 32">
            <a:extLst>
              <a:ext uri="{FF2B5EF4-FFF2-40B4-BE49-F238E27FC236}">
                <a16:creationId xmlns:a16="http://schemas.microsoft.com/office/drawing/2014/main" id="{324CF796-76F4-5948-BFCB-54C8B185A452}"/>
              </a:ext>
            </a:extLst>
          </p:cNvPr>
          <p:cNvSpPr>
            <a:spLocks noGrp="1"/>
          </p:cNvSpPr>
          <p:nvPr userDrawn="1">
            <p:ph type="body" sz="quarter" idx="59" hasCustomPrompt="1"/>
          </p:nvPr>
        </p:nvSpPr>
        <p:spPr>
          <a:xfrm>
            <a:off x="3028343" y="762000"/>
            <a:ext cx="3700448" cy="1632228"/>
          </a:xfrm>
          <a:prstGeom prst="rect">
            <a:avLst/>
          </a:prstGeom>
        </p:spPr>
        <p:txBody>
          <a:bodyPr anchor="ctr">
            <a:noAutofit/>
          </a:bodyPr>
          <a:lstStyle>
            <a:lvl1pPr marL="0" indent="0" algn="ctr">
              <a:lnSpc>
                <a:spcPts val="1420"/>
              </a:lnSpc>
              <a:spcBef>
                <a:spcPts val="0"/>
              </a:spcBef>
              <a:buNone/>
              <a:defRPr lang="en-IE" sz="1600" b="0" i="1"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15" name="Text Placeholder 32">
            <a:extLst>
              <a:ext uri="{FF2B5EF4-FFF2-40B4-BE49-F238E27FC236}">
                <a16:creationId xmlns:a16="http://schemas.microsoft.com/office/drawing/2014/main" id="{5F5884D1-DF59-0843-9DF4-2EAB3C8539B7}"/>
              </a:ext>
            </a:extLst>
          </p:cNvPr>
          <p:cNvSpPr>
            <a:spLocks noGrp="1"/>
          </p:cNvSpPr>
          <p:nvPr>
            <p:ph type="body" sz="quarter" idx="60" hasCustomPrompt="1"/>
          </p:nvPr>
        </p:nvSpPr>
        <p:spPr>
          <a:xfrm rot="10800000">
            <a:off x="3629138" y="-184166"/>
            <a:ext cx="2522147"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40B89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16" name="Text Placeholder 32">
            <a:extLst>
              <a:ext uri="{FF2B5EF4-FFF2-40B4-BE49-F238E27FC236}">
                <a16:creationId xmlns:a16="http://schemas.microsoft.com/office/drawing/2014/main" id="{72D49D78-4382-FC42-9369-5633B2C84812}"/>
              </a:ext>
            </a:extLst>
          </p:cNvPr>
          <p:cNvSpPr>
            <a:spLocks noGrp="1"/>
          </p:cNvSpPr>
          <p:nvPr>
            <p:ph type="body" sz="quarter" idx="61" hasCustomPrompt="1"/>
          </p:nvPr>
        </p:nvSpPr>
        <p:spPr>
          <a:xfrm>
            <a:off x="3020576" y="1865067"/>
            <a:ext cx="3700448" cy="638015"/>
          </a:xfrm>
          <a:prstGeom prst="rect">
            <a:avLst/>
          </a:prstGeom>
        </p:spPr>
        <p:txBody>
          <a:bodyPr anchor="b">
            <a:noAutofit/>
          </a:bodyPr>
          <a:lstStyle>
            <a:lvl1pPr marL="0" indent="0" algn="ctr">
              <a:lnSpc>
                <a:spcPts val="1420"/>
              </a:lnSpc>
              <a:spcBef>
                <a:spcPts val="0"/>
              </a:spcBef>
              <a:buNone/>
              <a:defRPr lang="en-IE" sz="10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17" name="Text Placeholder 32">
            <a:extLst>
              <a:ext uri="{FF2B5EF4-FFF2-40B4-BE49-F238E27FC236}">
                <a16:creationId xmlns:a16="http://schemas.microsoft.com/office/drawing/2014/main" id="{9BF8E23D-8913-7B48-9B76-2078F6270D81}"/>
              </a:ext>
            </a:extLst>
          </p:cNvPr>
          <p:cNvSpPr>
            <a:spLocks noGrp="1"/>
          </p:cNvSpPr>
          <p:nvPr userDrawn="1">
            <p:ph type="body" sz="quarter" idx="62" hasCustomPrompt="1"/>
          </p:nvPr>
        </p:nvSpPr>
        <p:spPr>
          <a:xfrm>
            <a:off x="905402" y="7106885"/>
            <a:ext cx="5430160"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WHERE DID YOU SOURCE THE MAIN SUPPORT AND RESOURCES </a:t>
            </a:r>
          </a:p>
          <a:p>
            <a:pPr lvl="0"/>
            <a:r>
              <a:rPr lang="en-GB" dirty="0"/>
              <a:t>(EG GRANTS AND OTHER SUPPORT)?</a:t>
            </a:r>
          </a:p>
        </p:txBody>
      </p:sp>
      <p:sp>
        <p:nvSpPr>
          <p:cNvPr id="18" name="Text Placeholder 32">
            <a:extLst>
              <a:ext uri="{FF2B5EF4-FFF2-40B4-BE49-F238E27FC236}">
                <a16:creationId xmlns:a16="http://schemas.microsoft.com/office/drawing/2014/main" id="{A8D20962-2E3C-3D4F-BCDF-984AC3186544}"/>
              </a:ext>
            </a:extLst>
          </p:cNvPr>
          <p:cNvSpPr>
            <a:spLocks noGrp="1"/>
          </p:cNvSpPr>
          <p:nvPr userDrawn="1">
            <p:ph type="body" sz="quarter" idx="63" hasCustomPrompt="1"/>
          </p:nvPr>
        </p:nvSpPr>
        <p:spPr>
          <a:xfrm>
            <a:off x="922715" y="7617180"/>
            <a:ext cx="5412847" cy="1526820"/>
          </a:xfrm>
          <a:prstGeom prst="rect">
            <a:avLst/>
          </a:prstGeom>
        </p:spPr>
        <p:txBody>
          <a:bodyPr numCol="1" spcCol="288000" anchor="t">
            <a:noAutofit/>
          </a:bodyPr>
          <a:lstStyle>
            <a:lvl1pPr marL="171450" indent="-171450" algn="just">
              <a:lnSpc>
                <a:spcPct val="100000"/>
              </a:lnSpc>
              <a:spcBef>
                <a:spcPts val="0"/>
              </a:spcBef>
              <a:buClr>
                <a:srgbClr val="40B894"/>
              </a:buClr>
              <a:buFont typeface="Arial" panose="020B0604020202020204" pitchFamily="34" charset="0"/>
              <a:buChar char="•"/>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5" name="Freeform 84">
            <a:extLst>
              <a:ext uri="{FF2B5EF4-FFF2-40B4-BE49-F238E27FC236}">
                <a16:creationId xmlns:a16="http://schemas.microsoft.com/office/drawing/2014/main" id="{BFD06CE0-CF76-8445-A4B3-8C8E5515C017}"/>
              </a:ext>
            </a:extLst>
          </p:cNvPr>
          <p:cNvSpPr/>
          <p:nvPr userDrawn="1"/>
        </p:nvSpPr>
        <p:spPr>
          <a:xfrm rot="10800000">
            <a:off x="0" y="1517887"/>
            <a:ext cx="3983218" cy="1632229"/>
          </a:xfrm>
          <a:custGeom>
            <a:avLst/>
            <a:gdLst>
              <a:gd name="connsiteX0" fmla="*/ 4284486 w 4284486"/>
              <a:gd name="connsiteY0" fmla="*/ 1632229 h 1632229"/>
              <a:gd name="connsiteX1" fmla="*/ 4284485 w 4284486"/>
              <a:gd name="connsiteY1" fmla="*/ 1632229 h 1632229"/>
              <a:gd name="connsiteX2" fmla="*/ 4284485 w 4284486"/>
              <a:gd name="connsiteY2" fmla="*/ 208505 h 1632229"/>
              <a:gd name="connsiteX3" fmla="*/ 260907 w 4284486"/>
              <a:gd name="connsiteY3" fmla="*/ 1149827 h 1632229"/>
              <a:gd name="connsiteX4" fmla="*/ 0 w 4284486"/>
              <a:gd name="connsiteY4" fmla="*/ 361066 h 1632229"/>
              <a:gd name="connsiteX5" fmla="*/ 4284486 w 4284486"/>
              <a:gd name="connsiteY5" fmla="*/ 0 h 16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4486" h="1632229">
                <a:moveTo>
                  <a:pt x="4284486" y="1632229"/>
                </a:moveTo>
                <a:lnTo>
                  <a:pt x="4284485" y="1632229"/>
                </a:lnTo>
                <a:lnTo>
                  <a:pt x="4284485" y="208505"/>
                </a:lnTo>
                <a:lnTo>
                  <a:pt x="260907" y="1149827"/>
                </a:lnTo>
                <a:lnTo>
                  <a:pt x="0" y="361066"/>
                </a:lnTo>
                <a:lnTo>
                  <a:pt x="4284486"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dirty="0"/>
          </a:p>
        </p:txBody>
      </p:sp>
    </p:spTree>
    <p:extLst>
      <p:ext uri="{BB962C8B-B14F-4D97-AF65-F5344CB8AC3E}">
        <p14:creationId xmlns:p14="http://schemas.microsoft.com/office/powerpoint/2010/main" val="13145156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6" name="Graphic 4">
            <a:extLst>
              <a:ext uri="{FF2B5EF4-FFF2-40B4-BE49-F238E27FC236}">
                <a16:creationId xmlns:a16="http://schemas.microsoft.com/office/drawing/2014/main" id="{165EB48F-B1F8-CE4C-A3F9-24E697F4CB2D}"/>
              </a:ext>
            </a:extLst>
          </p:cNvPr>
          <p:cNvSpPr/>
          <p:nvPr/>
        </p:nvSpPr>
        <p:spPr>
          <a:xfrm rot="5400000" flipH="1">
            <a:off x="-1633915" y="1632954"/>
            <a:ext cx="6052932" cy="2787024"/>
          </a:xfrm>
          <a:custGeom>
            <a:avLst/>
            <a:gdLst>
              <a:gd name="connsiteX0" fmla="*/ 201018 w 857755"/>
              <a:gd name="connsiteY0" fmla="*/ 169930 h 760575"/>
              <a:gd name="connsiteX1" fmla="*/ 0 w 857755"/>
              <a:gd name="connsiteY1" fmla="*/ 760575 h 760575"/>
              <a:gd name="connsiteX2" fmla="*/ 586226 w 857755"/>
              <a:gd name="connsiteY2" fmla="*/ 760575 h 760575"/>
              <a:gd name="connsiteX3" fmla="*/ 857756 w 857755"/>
              <a:gd name="connsiteY3" fmla="*/ 760342 h 760575"/>
              <a:gd name="connsiteX4" fmla="*/ 857756 w 857755"/>
              <a:gd name="connsiteY4" fmla="*/ 0 h 7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755" h="760575">
                <a:moveTo>
                  <a:pt x="201018" y="169930"/>
                </a:moveTo>
                <a:lnTo>
                  <a:pt x="0" y="760575"/>
                </a:lnTo>
                <a:lnTo>
                  <a:pt x="586226" y="760575"/>
                </a:lnTo>
                <a:lnTo>
                  <a:pt x="857756" y="760342"/>
                </a:lnTo>
                <a:lnTo>
                  <a:pt x="857756" y="0"/>
                </a:lnTo>
                <a:close/>
              </a:path>
            </a:pathLst>
          </a:custGeom>
          <a:solidFill>
            <a:srgbClr val="027354"/>
          </a:solidFill>
          <a:ln w="3893" cap="flat">
            <a:noFill/>
            <a:prstDash val="solid"/>
            <a:miter/>
          </a:ln>
        </p:spPr>
        <p:txBody>
          <a:bodyPr rtlCol="0" anchor="ctr"/>
          <a:lstStyle/>
          <a:p>
            <a:endParaRPr lang="en-US" dirty="0"/>
          </a:p>
        </p:txBody>
      </p:sp>
      <p:sp>
        <p:nvSpPr>
          <p:cNvPr id="46" name="Picture Placeholder 45">
            <a:extLst>
              <a:ext uri="{FF2B5EF4-FFF2-40B4-BE49-F238E27FC236}">
                <a16:creationId xmlns:a16="http://schemas.microsoft.com/office/drawing/2014/main" id="{D403D79B-BA1F-4C45-8E50-3134DD717D45}"/>
              </a:ext>
            </a:extLst>
          </p:cNvPr>
          <p:cNvSpPr>
            <a:spLocks noGrp="1"/>
          </p:cNvSpPr>
          <p:nvPr userDrawn="1">
            <p:ph type="pic" sz="quarter" idx="56"/>
          </p:nvPr>
        </p:nvSpPr>
        <p:spPr>
          <a:xfrm>
            <a:off x="0" y="4625750"/>
            <a:ext cx="2744153" cy="5280250"/>
          </a:xfrm>
          <a:custGeom>
            <a:avLst/>
            <a:gdLst>
              <a:gd name="connsiteX0" fmla="*/ 2143374 w 2744153"/>
              <a:gd name="connsiteY0" fmla="*/ 0 h 5280250"/>
              <a:gd name="connsiteX1" fmla="*/ 2744153 w 2744153"/>
              <a:gd name="connsiteY1" fmla="*/ 5280250 h 5280250"/>
              <a:gd name="connsiteX2" fmla="*/ 0 w 2744153"/>
              <a:gd name="connsiteY2" fmla="*/ 5280250 h 5280250"/>
              <a:gd name="connsiteX3" fmla="*/ 0 w 2744153"/>
              <a:gd name="connsiteY3" fmla="*/ 1216187 h 5280250"/>
            </a:gdLst>
            <a:ahLst/>
            <a:cxnLst>
              <a:cxn ang="0">
                <a:pos x="connsiteX0" y="connsiteY0"/>
              </a:cxn>
              <a:cxn ang="0">
                <a:pos x="connsiteX1" y="connsiteY1"/>
              </a:cxn>
              <a:cxn ang="0">
                <a:pos x="connsiteX2" y="connsiteY2"/>
              </a:cxn>
              <a:cxn ang="0">
                <a:pos x="connsiteX3" y="connsiteY3"/>
              </a:cxn>
            </a:cxnLst>
            <a:rect l="l" t="t" r="r" b="b"/>
            <a:pathLst>
              <a:path w="2744153" h="5280250">
                <a:moveTo>
                  <a:pt x="2143374" y="0"/>
                </a:moveTo>
                <a:lnTo>
                  <a:pt x="2744153" y="5280250"/>
                </a:lnTo>
                <a:lnTo>
                  <a:pt x="0" y="5280250"/>
                </a:lnTo>
                <a:lnTo>
                  <a:pt x="0" y="1216187"/>
                </a:lnTo>
                <a:close/>
              </a:path>
            </a:pathLst>
          </a:custGeom>
          <a:solidFill>
            <a:schemeClr val="bg1">
              <a:lumMod val="75000"/>
            </a:schemeClr>
          </a:solidFill>
        </p:spPr>
        <p:txBody>
          <a:bodyPr wrap="square">
            <a:noAutofit/>
          </a:bodyPr>
          <a:lstStyle>
            <a:lvl1pPr marL="0" indent="0">
              <a:buNone/>
              <a:defRPr sz="800"/>
            </a:lvl1pPr>
          </a:lstStyle>
          <a:p>
            <a:endParaRPr lang="en-US" dirty="0"/>
          </a:p>
        </p:txBody>
      </p:sp>
      <p:sp>
        <p:nvSpPr>
          <p:cNvPr id="12" name="Text Placeholder 32">
            <a:extLst>
              <a:ext uri="{FF2B5EF4-FFF2-40B4-BE49-F238E27FC236}">
                <a16:creationId xmlns:a16="http://schemas.microsoft.com/office/drawing/2014/main" id="{635796D9-A1BD-A24E-B5B9-03DBEBABEB7D}"/>
              </a:ext>
            </a:extLst>
          </p:cNvPr>
          <p:cNvSpPr>
            <a:spLocks noGrp="1"/>
          </p:cNvSpPr>
          <p:nvPr userDrawn="1">
            <p:ph type="body" sz="quarter" idx="58" hasCustomPrompt="1"/>
          </p:nvPr>
        </p:nvSpPr>
        <p:spPr>
          <a:xfrm>
            <a:off x="3545480" y="665246"/>
            <a:ext cx="2954573"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ADVICE DO YOU WISH YOU COULD HAVE ACCESSED WHEN YOU STARTED?</a:t>
            </a:r>
          </a:p>
        </p:txBody>
      </p:sp>
      <p:sp>
        <p:nvSpPr>
          <p:cNvPr id="19" name="Text Placeholder 32">
            <a:extLst>
              <a:ext uri="{FF2B5EF4-FFF2-40B4-BE49-F238E27FC236}">
                <a16:creationId xmlns:a16="http://schemas.microsoft.com/office/drawing/2014/main" id="{2914A1E6-0F5E-0149-932B-01CE4D811FEE}"/>
              </a:ext>
            </a:extLst>
          </p:cNvPr>
          <p:cNvSpPr>
            <a:spLocks noGrp="1"/>
          </p:cNvSpPr>
          <p:nvPr userDrawn="1">
            <p:ph type="body" sz="quarter" idx="32" hasCustomPrompt="1"/>
          </p:nvPr>
        </p:nvSpPr>
        <p:spPr>
          <a:xfrm>
            <a:off x="3544860" y="1175541"/>
            <a:ext cx="2955193" cy="3444100"/>
          </a:xfrm>
          <a:prstGeom prst="rect">
            <a:avLst/>
          </a:prstGeom>
        </p:spPr>
        <p:txBody>
          <a:bodyPr numCol="1"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4B4C2603-9FDD-E54D-991B-FE51C32C2A97}"/>
              </a:ext>
            </a:extLst>
          </p:cNvPr>
          <p:cNvSpPr>
            <a:spLocks noGrp="1"/>
          </p:cNvSpPr>
          <p:nvPr userDrawn="1">
            <p:ph type="body" sz="quarter" idx="62" hasCustomPrompt="1"/>
          </p:nvPr>
        </p:nvSpPr>
        <p:spPr>
          <a:xfrm>
            <a:off x="3545480" y="5286360"/>
            <a:ext cx="2954573"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WERE THE MAIN OBSTACLES OR BARRIERS YOU ENCOUNTERED?</a:t>
            </a:r>
          </a:p>
        </p:txBody>
      </p:sp>
      <p:sp>
        <p:nvSpPr>
          <p:cNvPr id="21" name="Text Placeholder 32">
            <a:extLst>
              <a:ext uri="{FF2B5EF4-FFF2-40B4-BE49-F238E27FC236}">
                <a16:creationId xmlns:a16="http://schemas.microsoft.com/office/drawing/2014/main" id="{FBF59540-7693-9541-B3D9-E7946C5D919A}"/>
              </a:ext>
            </a:extLst>
          </p:cNvPr>
          <p:cNvSpPr>
            <a:spLocks noGrp="1"/>
          </p:cNvSpPr>
          <p:nvPr userDrawn="1">
            <p:ph type="body" sz="quarter" idx="63" hasCustomPrompt="1"/>
          </p:nvPr>
        </p:nvSpPr>
        <p:spPr>
          <a:xfrm>
            <a:off x="3544860" y="5796654"/>
            <a:ext cx="2955193" cy="3296546"/>
          </a:xfrm>
          <a:prstGeom prst="rect">
            <a:avLst/>
          </a:prstGeom>
        </p:spPr>
        <p:txBody>
          <a:bodyPr numCol="1" spcCol="288000" anchor="t">
            <a:noAutofit/>
          </a:bodyPr>
          <a:lstStyle>
            <a:lvl1pPr marL="0" indent="0" algn="just">
              <a:lnSpc>
                <a:spcPct val="100000"/>
              </a:lnSpc>
              <a:spcBef>
                <a:spcPts val="0"/>
              </a:spcBef>
              <a:buClr>
                <a:srgbClr val="C2D237"/>
              </a:buClr>
              <a:buFont typeface="Arial" panose="020B0604020202020204" pitchFamily="34" charset="0"/>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1" name="Text Placeholder 32">
            <a:extLst>
              <a:ext uri="{FF2B5EF4-FFF2-40B4-BE49-F238E27FC236}">
                <a16:creationId xmlns:a16="http://schemas.microsoft.com/office/drawing/2014/main" id="{01B00B76-94EF-7E40-A21B-7DEA07A58858}"/>
              </a:ext>
            </a:extLst>
          </p:cNvPr>
          <p:cNvSpPr>
            <a:spLocks noGrp="1"/>
          </p:cNvSpPr>
          <p:nvPr userDrawn="1">
            <p:ph type="body" sz="quarter" idx="59" hasCustomPrompt="1"/>
          </p:nvPr>
        </p:nvSpPr>
        <p:spPr>
          <a:xfrm>
            <a:off x="7767" y="1513835"/>
            <a:ext cx="2421108" cy="1632228"/>
          </a:xfrm>
          <a:prstGeom prst="rect">
            <a:avLst/>
          </a:prstGeom>
        </p:spPr>
        <p:txBody>
          <a:bodyPr anchor="ctr">
            <a:noAutofit/>
          </a:bodyPr>
          <a:lstStyle>
            <a:lvl1pPr marL="0" indent="0" algn="ctr">
              <a:lnSpc>
                <a:spcPts val="1420"/>
              </a:lnSpc>
              <a:spcBef>
                <a:spcPts val="0"/>
              </a:spcBef>
              <a:buNone/>
              <a:defRPr lang="en-IE" sz="1400" b="0" i="1" u="none" strike="noStrike" smtClean="0">
                <a:solidFill>
                  <a:schemeClr val="bg1"/>
                </a:solidFill>
                <a:effectLst/>
                <a:latin typeface="Gotham Medium" pitchFamily="2" charset="0"/>
                <a:cs typeface="Gotham Medium" pitchFamily="2"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32" name="Text Placeholder 32">
            <a:extLst>
              <a:ext uri="{FF2B5EF4-FFF2-40B4-BE49-F238E27FC236}">
                <a16:creationId xmlns:a16="http://schemas.microsoft.com/office/drawing/2014/main" id="{00AD9541-5B58-DE45-8F1C-3713B970DD63}"/>
              </a:ext>
            </a:extLst>
          </p:cNvPr>
          <p:cNvSpPr>
            <a:spLocks noGrp="1"/>
          </p:cNvSpPr>
          <p:nvPr userDrawn="1">
            <p:ph type="body" sz="quarter" idx="60" hasCustomPrompt="1"/>
          </p:nvPr>
        </p:nvSpPr>
        <p:spPr>
          <a:xfrm rot="10800000">
            <a:off x="369446" y="605302"/>
            <a:ext cx="1650176"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40B89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34" name="Text Placeholder 32">
            <a:extLst>
              <a:ext uri="{FF2B5EF4-FFF2-40B4-BE49-F238E27FC236}">
                <a16:creationId xmlns:a16="http://schemas.microsoft.com/office/drawing/2014/main" id="{B8527833-8637-B34C-9A5E-6A6FE06C3587}"/>
              </a:ext>
            </a:extLst>
          </p:cNvPr>
          <p:cNvSpPr>
            <a:spLocks noGrp="1"/>
          </p:cNvSpPr>
          <p:nvPr userDrawn="1">
            <p:ph type="body" sz="quarter" idx="61" hasCustomPrompt="1"/>
          </p:nvPr>
        </p:nvSpPr>
        <p:spPr>
          <a:xfrm>
            <a:off x="-23120" y="3933320"/>
            <a:ext cx="2421108" cy="638015"/>
          </a:xfrm>
          <a:prstGeom prst="rect">
            <a:avLst/>
          </a:prstGeom>
        </p:spPr>
        <p:txBody>
          <a:bodyPr anchor="b">
            <a:noAutofit/>
          </a:bodyPr>
          <a:lstStyle>
            <a:lvl1pPr marL="0" indent="0" algn="ctr">
              <a:lnSpc>
                <a:spcPts val="1420"/>
              </a:lnSpc>
              <a:spcBef>
                <a:spcPts val="0"/>
              </a:spcBef>
              <a:buNone/>
              <a:defRPr lang="en-IE" sz="1000" b="1" i="0" u="none" strike="noStrike" smtClean="0">
                <a:solidFill>
                  <a:schemeClr val="bg1"/>
                </a:solidFill>
                <a:effectLst/>
                <a:latin typeface="Gotham Medium" pitchFamily="2" charset="0"/>
                <a:cs typeface="Gotham Medium" pitchFamily="2"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22" name="Freeform 21">
            <a:extLst>
              <a:ext uri="{FF2B5EF4-FFF2-40B4-BE49-F238E27FC236}">
                <a16:creationId xmlns:a16="http://schemas.microsoft.com/office/drawing/2014/main" id="{A755CE65-4CE0-E84F-81E1-68A6F669374B}"/>
              </a:ext>
            </a:extLst>
          </p:cNvPr>
          <p:cNvSpPr/>
          <p:nvPr userDrawn="1"/>
        </p:nvSpPr>
        <p:spPr>
          <a:xfrm rot="8949644" flipH="1">
            <a:off x="-393832" y="4628530"/>
            <a:ext cx="2688120" cy="791338"/>
          </a:xfrm>
          <a:custGeom>
            <a:avLst/>
            <a:gdLst>
              <a:gd name="connsiteX0" fmla="*/ 2688120 w 2688120"/>
              <a:gd name="connsiteY0" fmla="*/ 237499 h 791338"/>
              <a:gd name="connsiteX1" fmla="*/ 2585501 w 2688120"/>
              <a:gd name="connsiteY1" fmla="*/ 108451 h 791338"/>
              <a:gd name="connsiteX2" fmla="*/ 0 w 2688120"/>
              <a:gd name="connsiteY2" fmla="*/ 0 h 791338"/>
              <a:gd name="connsiteX3" fmla="*/ 472467 w 2688120"/>
              <a:gd name="connsiteY3" fmla="*/ 791338 h 791338"/>
              <a:gd name="connsiteX4" fmla="*/ 2688120 w 2688120"/>
              <a:gd name="connsiteY4" fmla="*/ 237499 h 7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120" h="791338">
                <a:moveTo>
                  <a:pt x="2688120" y="237499"/>
                </a:moveTo>
                <a:lnTo>
                  <a:pt x="2585501" y="108451"/>
                </a:lnTo>
                <a:lnTo>
                  <a:pt x="0" y="0"/>
                </a:lnTo>
                <a:lnTo>
                  <a:pt x="472467" y="791338"/>
                </a:lnTo>
                <a:lnTo>
                  <a:pt x="2688120" y="237499"/>
                </a:lnTo>
                <a:close/>
              </a:path>
            </a:pathLst>
          </a:custGeom>
          <a:solidFill>
            <a:srgbClr val="D98F89"/>
          </a:solidFill>
          <a:ln w="3893"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1994840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8198D249-F4CC-144D-AA5C-4DB5545C823F}"/>
              </a:ext>
            </a:extLst>
          </p:cNvPr>
          <p:cNvGrpSpPr/>
          <p:nvPr userDrawn="1"/>
        </p:nvGrpSpPr>
        <p:grpSpPr>
          <a:xfrm rot="5400000">
            <a:off x="-1524002" y="1533101"/>
            <a:ext cx="9906002" cy="6858000"/>
            <a:chOff x="-3" y="-1544"/>
            <a:chExt cx="12192003" cy="6859544"/>
          </a:xfrm>
        </p:grpSpPr>
        <p:sp>
          <p:nvSpPr>
            <p:cNvPr id="300" name="Rectangle 299">
              <a:extLst>
                <a:ext uri="{FF2B5EF4-FFF2-40B4-BE49-F238E27FC236}">
                  <a16:creationId xmlns:a16="http://schemas.microsoft.com/office/drawing/2014/main" id="{91ADAFE1-2F0B-9844-914E-4B7590DBDC1C}"/>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Triangle 300">
              <a:extLst>
                <a:ext uri="{FF2B5EF4-FFF2-40B4-BE49-F238E27FC236}">
                  <a16:creationId xmlns:a16="http://schemas.microsoft.com/office/drawing/2014/main" id="{8B8BE52A-9F75-724E-9EF1-3010375B6D9E}"/>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Triangle 301">
              <a:extLst>
                <a:ext uri="{FF2B5EF4-FFF2-40B4-BE49-F238E27FC236}">
                  <a16:creationId xmlns:a16="http://schemas.microsoft.com/office/drawing/2014/main" id="{174FD3E6-ABC4-2645-B029-7819E012A113}"/>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3" name="Rectangle 302">
            <a:extLst>
              <a:ext uri="{FF2B5EF4-FFF2-40B4-BE49-F238E27FC236}">
                <a16:creationId xmlns:a16="http://schemas.microsoft.com/office/drawing/2014/main" id="{F97F89F9-8491-5A45-9259-0683C73DA8B8}"/>
              </a:ext>
            </a:extLst>
          </p:cNvPr>
          <p:cNvSpPr>
            <a:spLocks noChangeAspect="1"/>
          </p:cNvSpPr>
          <p:nvPr userDrawn="1"/>
        </p:nvSpPr>
        <p:spPr>
          <a:xfrm>
            <a:off x="164810" y="246100"/>
            <a:ext cx="6528379" cy="9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2">
            <a:extLst>
              <a:ext uri="{FF2B5EF4-FFF2-40B4-BE49-F238E27FC236}">
                <a16:creationId xmlns:a16="http://schemas.microsoft.com/office/drawing/2014/main" id="{44FA6B57-9435-DA4F-92EA-EEBFA6EA3FD7}"/>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3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SUCCESSFUL HAS IT BEEN?</a:t>
            </a:r>
          </a:p>
        </p:txBody>
      </p:sp>
      <p:sp>
        <p:nvSpPr>
          <p:cNvPr id="8" name="Text Placeholder 32">
            <a:extLst>
              <a:ext uri="{FF2B5EF4-FFF2-40B4-BE49-F238E27FC236}">
                <a16:creationId xmlns:a16="http://schemas.microsoft.com/office/drawing/2014/main" id="{98D45B75-330F-944F-AFAD-35E39B17D769}"/>
              </a:ext>
            </a:extLst>
          </p:cNvPr>
          <p:cNvSpPr>
            <a:spLocks noGrp="1"/>
          </p:cNvSpPr>
          <p:nvPr>
            <p:ph type="body" sz="quarter" idx="32" hasCustomPrompt="1"/>
          </p:nvPr>
        </p:nvSpPr>
        <p:spPr>
          <a:xfrm>
            <a:off x="860496" y="1259979"/>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9" name="Text Placeholder 32">
            <a:extLst>
              <a:ext uri="{FF2B5EF4-FFF2-40B4-BE49-F238E27FC236}">
                <a16:creationId xmlns:a16="http://schemas.microsoft.com/office/drawing/2014/main" id="{3CADD3C7-585B-D64A-A972-0F1B28F34496}"/>
              </a:ext>
            </a:extLst>
          </p:cNvPr>
          <p:cNvSpPr>
            <a:spLocks noGrp="1"/>
          </p:cNvSpPr>
          <p:nvPr>
            <p:ph type="body" sz="quarter" idx="59" hasCustomPrompt="1"/>
          </p:nvPr>
        </p:nvSpPr>
        <p:spPr>
          <a:xfrm>
            <a:off x="860496" y="4353334"/>
            <a:ext cx="5435600" cy="446871"/>
          </a:xfrm>
          <a:prstGeom prst="rect">
            <a:avLst/>
          </a:prstGeom>
        </p:spPr>
        <p:txBody>
          <a:bodyPr anchor="ctr">
            <a:noAutofit/>
          </a:bodyPr>
          <a:lstStyle>
            <a:lvl1pPr marL="0" indent="0" algn="l">
              <a:lnSpc>
                <a:spcPts val="1420"/>
              </a:lnSpc>
              <a:spcBef>
                <a:spcPts val="0"/>
              </a:spcBef>
              <a:buNone/>
              <a:defRPr lang="en-IE" sz="13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WAS SUCCESS A RESULT OF INDIVIDUAL WORK OR COLLABORATION (OR BOTH)?</a:t>
            </a:r>
          </a:p>
        </p:txBody>
      </p:sp>
      <p:sp>
        <p:nvSpPr>
          <p:cNvPr id="11" name="Text Placeholder 32">
            <a:extLst>
              <a:ext uri="{FF2B5EF4-FFF2-40B4-BE49-F238E27FC236}">
                <a16:creationId xmlns:a16="http://schemas.microsoft.com/office/drawing/2014/main" id="{81EC0B36-F7C4-3642-9625-0206CEB2A560}"/>
              </a:ext>
            </a:extLst>
          </p:cNvPr>
          <p:cNvSpPr>
            <a:spLocks noGrp="1"/>
          </p:cNvSpPr>
          <p:nvPr>
            <p:ph type="body" sz="quarter" idx="60" hasCustomPrompt="1"/>
          </p:nvPr>
        </p:nvSpPr>
        <p:spPr>
          <a:xfrm>
            <a:off x="860496" y="4962099"/>
            <a:ext cx="5435600" cy="3683921"/>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308" name="Text">
            <a:extLst>
              <a:ext uri="{FF2B5EF4-FFF2-40B4-BE49-F238E27FC236}">
                <a16:creationId xmlns:a16="http://schemas.microsoft.com/office/drawing/2014/main" id="{A57A7F56-830C-CB42-9AB3-F16FCE960592}"/>
              </a:ext>
            </a:extLst>
          </p:cNvPr>
          <p:cNvSpPr txBox="1"/>
          <p:nvPr userDrawn="1"/>
        </p:nvSpPr>
        <p:spPr>
          <a:xfrm>
            <a:off x="6367951" y="9467418"/>
            <a:ext cx="330826" cy="136575"/>
          </a:xfrm>
          <a:prstGeom prst="rect">
            <a:avLst/>
          </a:prstGeom>
          <a:ln w="12700">
            <a:miter lim="400000"/>
          </a:ln>
          <a:extLst>
            <a:ext uri="{C572A759-6A51-4108-AA02-DFA0A04FC94B}">
              <ma14:wrappingTextBoxFlag xmlns:ma14="http://schemas.microsoft.com/office/mac/drawingml/2011/main" xmlns=""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309" name="Group 308">
            <a:extLst>
              <a:ext uri="{FF2B5EF4-FFF2-40B4-BE49-F238E27FC236}">
                <a16:creationId xmlns:a16="http://schemas.microsoft.com/office/drawing/2014/main" id="{2FA1FC53-B616-F740-9C3F-84C1BE18CE27}"/>
              </a:ext>
            </a:extLst>
          </p:cNvPr>
          <p:cNvGrpSpPr/>
          <p:nvPr userDrawn="1"/>
        </p:nvGrpSpPr>
        <p:grpSpPr>
          <a:xfrm rot="16200000">
            <a:off x="5556364" y="8423622"/>
            <a:ext cx="1724785" cy="276514"/>
            <a:chOff x="296428" y="6035883"/>
            <a:chExt cx="3143755" cy="504000"/>
          </a:xfrm>
        </p:grpSpPr>
        <p:pic>
          <p:nvPicPr>
            <p:cNvPr id="310" name="Picture 309" descr="A picture containing text&#10;&#10;Description automatically generated">
              <a:extLst>
                <a:ext uri="{FF2B5EF4-FFF2-40B4-BE49-F238E27FC236}">
                  <a16:creationId xmlns:a16="http://schemas.microsoft.com/office/drawing/2014/main" id="{C4B12204-BDEC-9C4F-BEE0-67D8AB01CC91}"/>
                </a:ext>
              </a:extLst>
            </p:cNvPr>
            <p:cNvPicPr/>
            <p:nvPr userDrawn="1"/>
          </p:nvPicPr>
          <p:blipFill rotWithShape="1">
            <a:blip r:embed="rId2"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11" name="Picture 310" descr="A picture containing text&#10;&#10;Description automatically generated">
              <a:extLst>
                <a:ext uri="{FF2B5EF4-FFF2-40B4-BE49-F238E27FC236}">
                  <a16:creationId xmlns:a16="http://schemas.microsoft.com/office/drawing/2014/main" id="{75856C36-123C-B340-9180-4BAB3378B9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grpSp>
        <p:nvGrpSpPr>
          <p:cNvPr id="307" name="Group 306">
            <a:extLst>
              <a:ext uri="{FF2B5EF4-FFF2-40B4-BE49-F238E27FC236}">
                <a16:creationId xmlns:a16="http://schemas.microsoft.com/office/drawing/2014/main" id="{DE55E894-45EC-6B44-B6BE-D55208E30CCE}"/>
              </a:ext>
            </a:extLst>
          </p:cNvPr>
          <p:cNvGrpSpPr/>
          <p:nvPr userDrawn="1"/>
        </p:nvGrpSpPr>
        <p:grpSpPr>
          <a:xfrm>
            <a:off x="4002488" y="9093165"/>
            <a:ext cx="2155062" cy="361637"/>
            <a:chOff x="463403" y="8636776"/>
            <a:chExt cx="2573308" cy="431822"/>
          </a:xfrm>
        </p:grpSpPr>
        <p:grpSp>
          <p:nvGrpSpPr>
            <p:cNvPr id="13" name="Graphic 76">
              <a:extLst>
                <a:ext uri="{FF2B5EF4-FFF2-40B4-BE49-F238E27FC236}">
                  <a16:creationId xmlns:a16="http://schemas.microsoft.com/office/drawing/2014/main" id="{56F7AE79-5B9D-8043-B6B0-543348C252BD}"/>
                </a:ext>
              </a:extLst>
            </p:cNvPr>
            <p:cNvGrpSpPr/>
            <p:nvPr/>
          </p:nvGrpSpPr>
          <p:grpSpPr>
            <a:xfrm>
              <a:off x="463403" y="8691062"/>
              <a:ext cx="986080" cy="214792"/>
              <a:chOff x="7942326" y="4900231"/>
              <a:chExt cx="744247" cy="162115"/>
            </a:xfrm>
          </p:grpSpPr>
          <p:sp>
            <p:nvSpPr>
              <p:cNvPr id="222" name="Freeform 221">
                <a:extLst>
                  <a:ext uri="{FF2B5EF4-FFF2-40B4-BE49-F238E27FC236}">
                    <a16:creationId xmlns:a16="http://schemas.microsoft.com/office/drawing/2014/main" id="{C4A909A1-ABD8-4949-A3E5-C6313A52B90F}"/>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C26E5BFC-6AF1-614C-B602-DACD46DE8046}"/>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dirty="0"/>
              </a:p>
            </p:txBody>
          </p:sp>
          <p:sp>
            <p:nvSpPr>
              <p:cNvPr id="224" name="Freeform 223">
                <a:extLst>
                  <a:ext uri="{FF2B5EF4-FFF2-40B4-BE49-F238E27FC236}">
                    <a16:creationId xmlns:a16="http://schemas.microsoft.com/office/drawing/2014/main" id="{E936B67F-C12E-5749-946B-B3941F7A942C}"/>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dirty="0"/>
              </a:p>
            </p:txBody>
          </p:sp>
          <p:sp>
            <p:nvSpPr>
              <p:cNvPr id="225" name="Freeform 224">
                <a:extLst>
                  <a:ext uri="{FF2B5EF4-FFF2-40B4-BE49-F238E27FC236}">
                    <a16:creationId xmlns:a16="http://schemas.microsoft.com/office/drawing/2014/main" id="{368339E0-D677-2F4D-B2B9-220AA0C7E821}"/>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dirty="0"/>
              </a:p>
            </p:txBody>
          </p:sp>
          <p:sp>
            <p:nvSpPr>
              <p:cNvPr id="226" name="Freeform 225">
                <a:extLst>
                  <a:ext uri="{FF2B5EF4-FFF2-40B4-BE49-F238E27FC236}">
                    <a16:creationId xmlns:a16="http://schemas.microsoft.com/office/drawing/2014/main" id="{874553E9-F5E4-044B-BD3E-58DAF64EA978}"/>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B6B5E9C1-AA9D-4F44-ACD5-9B69CF72F8F0}"/>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894B8860-A927-3A45-8D10-5291F5E0493F}"/>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dirty="0"/>
              </a:p>
            </p:txBody>
          </p:sp>
          <p:sp>
            <p:nvSpPr>
              <p:cNvPr id="229" name="Freeform 228">
                <a:extLst>
                  <a:ext uri="{FF2B5EF4-FFF2-40B4-BE49-F238E27FC236}">
                    <a16:creationId xmlns:a16="http://schemas.microsoft.com/office/drawing/2014/main" id="{35BDBB19-9708-5B45-99B4-9E2611C9483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dirty="0"/>
              </a:p>
            </p:txBody>
          </p:sp>
          <p:sp>
            <p:nvSpPr>
              <p:cNvPr id="230" name="Freeform 229">
                <a:extLst>
                  <a:ext uri="{FF2B5EF4-FFF2-40B4-BE49-F238E27FC236}">
                    <a16:creationId xmlns:a16="http://schemas.microsoft.com/office/drawing/2014/main" id="{27996C4D-9FDD-BE46-936B-83F476C2BF69}"/>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dirty="0"/>
              </a:p>
            </p:txBody>
          </p:sp>
          <p:sp>
            <p:nvSpPr>
              <p:cNvPr id="231" name="Freeform 230">
                <a:extLst>
                  <a:ext uri="{FF2B5EF4-FFF2-40B4-BE49-F238E27FC236}">
                    <a16:creationId xmlns:a16="http://schemas.microsoft.com/office/drawing/2014/main" id="{588924BC-8605-3440-9685-2F3CC33259BF}"/>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dirty="0"/>
              </a:p>
            </p:txBody>
          </p:sp>
          <p:sp>
            <p:nvSpPr>
              <p:cNvPr id="232" name="Freeform 231">
                <a:extLst>
                  <a:ext uri="{FF2B5EF4-FFF2-40B4-BE49-F238E27FC236}">
                    <a16:creationId xmlns:a16="http://schemas.microsoft.com/office/drawing/2014/main" id="{6F8BEDCF-BA7B-A948-B4ED-75D9575CCBC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dirty="0"/>
              </a:p>
            </p:txBody>
          </p:sp>
          <p:sp>
            <p:nvSpPr>
              <p:cNvPr id="233" name="Freeform 232">
                <a:extLst>
                  <a:ext uri="{FF2B5EF4-FFF2-40B4-BE49-F238E27FC236}">
                    <a16:creationId xmlns:a16="http://schemas.microsoft.com/office/drawing/2014/main" id="{0ED58CC1-B0A1-C54D-9A43-2773F0B16E7F}"/>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dirty="0"/>
              </a:p>
            </p:txBody>
          </p:sp>
          <p:sp>
            <p:nvSpPr>
              <p:cNvPr id="234" name="Freeform 233">
                <a:extLst>
                  <a:ext uri="{FF2B5EF4-FFF2-40B4-BE49-F238E27FC236}">
                    <a16:creationId xmlns:a16="http://schemas.microsoft.com/office/drawing/2014/main" id="{4129D610-57D0-9A42-BA2F-616573C58F0B}"/>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dirty="0"/>
              </a:p>
            </p:txBody>
          </p:sp>
          <p:sp>
            <p:nvSpPr>
              <p:cNvPr id="235" name="Freeform 234">
                <a:extLst>
                  <a:ext uri="{FF2B5EF4-FFF2-40B4-BE49-F238E27FC236}">
                    <a16:creationId xmlns:a16="http://schemas.microsoft.com/office/drawing/2014/main" id="{F1FFFA44-7BAB-3844-801C-49619FE97B91}"/>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dirty="0"/>
              </a:p>
            </p:txBody>
          </p:sp>
          <p:sp>
            <p:nvSpPr>
              <p:cNvPr id="236" name="Freeform 235">
                <a:extLst>
                  <a:ext uri="{FF2B5EF4-FFF2-40B4-BE49-F238E27FC236}">
                    <a16:creationId xmlns:a16="http://schemas.microsoft.com/office/drawing/2014/main" id="{B76018CC-8502-9249-81A5-64D6C76B4FEA}"/>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dirty="0"/>
              </a:p>
            </p:txBody>
          </p:sp>
          <p:sp>
            <p:nvSpPr>
              <p:cNvPr id="237" name="Freeform 236">
                <a:extLst>
                  <a:ext uri="{FF2B5EF4-FFF2-40B4-BE49-F238E27FC236}">
                    <a16:creationId xmlns:a16="http://schemas.microsoft.com/office/drawing/2014/main" id="{645F19DB-1A25-FE4C-8683-AA41C55ACAAF}"/>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dirty="0"/>
              </a:p>
            </p:txBody>
          </p:sp>
          <p:sp>
            <p:nvSpPr>
              <p:cNvPr id="238" name="Freeform 237">
                <a:extLst>
                  <a:ext uri="{FF2B5EF4-FFF2-40B4-BE49-F238E27FC236}">
                    <a16:creationId xmlns:a16="http://schemas.microsoft.com/office/drawing/2014/main" id="{62FDFFF9-D6F3-5544-B0E5-1A779591FDB5}"/>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BF7B03C7-68C4-A944-802D-4BF202176541}"/>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0" name="Freeform 239">
                <a:extLst>
                  <a:ext uri="{FF2B5EF4-FFF2-40B4-BE49-F238E27FC236}">
                    <a16:creationId xmlns:a16="http://schemas.microsoft.com/office/drawing/2014/main" id="{8467A4D6-2960-CD40-8E65-CC6205387A71}"/>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dirty="0"/>
              </a:p>
            </p:txBody>
          </p:sp>
          <p:sp>
            <p:nvSpPr>
              <p:cNvPr id="241" name="Freeform 240">
                <a:extLst>
                  <a:ext uri="{FF2B5EF4-FFF2-40B4-BE49-F238E27FC236}">
                    <a16:creationId xmlns:a16="http://schemas.microsoft.com/office/drawing/2014/main" id="{B4D62721-0556-A74C-B0BD-601C29369012}"/>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247F74B5-202A-B947-8B89-0EBCE6DF178E}"/>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dirty="0"/>
              </a:p>
            </p:txBody>
          </p:sp>
          <p:sp>
            <p:nvSpPr>
              <p:cNvPr id="243" name="Freeform 242">
                <a:extLst>
                  <a:ext uri="{FF2B5EF4-FFF2-40B4-BE49-F238E27FC236}">
                    <a16:creationId xmlns:a16="http://schemas.microsoft.com/office/drawing/2014/main" id="{5E8272B2-3058-3D42-AE0D-98E5A83FAC5C}"/>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dirty="0"/>
              </a:p>
            </p:txBody>
          </p:sp>
          <p:sp>
            <p:nvSpPr>
              <p:cNvPr id="244" name="Freeform 243">
                <a:extLst>
                  <a:ext uri="{FF2B5EF4-FFF2-40B4-BE49-F238E27FC236}">
                    <a16:creationId xmlns:a16="http://schemas.microsoft.com/office/drawing/2014/main" id="{34933072-AD6E-DD43-8984-BF13B35D7159}"/>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dirty="0"/>
              </a:p>
            </p:txBody>
          </p:sp>
          <p:sp>
            <p:nvSpPr>
              <p:cNvPr id="245" name="Freeform 244">
                <a:extLst>
                  <a:ext uri="{FF2B5EF4-FFF2-40B4-BE49-F238E27FC236}">
                    <a16:creationId xmlns:a16="http://schemas.microsoft.com/office/drawing/2014/main" id="{15A45A5C-F325-BC48-BAA4-363C241FBB0C}"/>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6" name="Freeform 245">
                <a:extLst>
                  <a:ext uri="{FF2B5EF4-FFF2-40B4-BE49-F238E27FC236}">
                    <a16:creationId xmlns:a16="http://schemas.microsoft.com/office/drawing/2014/main" id="{8AA791D2-48A0-D942-BF82-37DE27487C32}"/>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dirty="0"/>
              </a:p>
            </p:txBody>
          </p:sp>
          <p:grpSp>
            <p:nvGrpSpPr>
              <p:cNvPr id="247" name="Graphic 76">
                <a:extLst>
                  <a:ext uri="{FF2B5EF4-FFF2-40B4-BE49-F238E27FC236}">
                    <a16:creationId xmlns:a16="http://schemas.microsoft.com/office/drawing/2014/main" id="{6729A4A1-58D9-0F40-A71A-85EE69477FB3}"/>
                  </a:ext>
                </a:extLst>
              </p:cNvPr>
              <p:cNvGrpSpPr/>
              <p:nvPr/>
            </p:nvGrpSpPr>
            <p:grpSpPr>
              <a:xfrm>
                <a:off x="8206877" y="4909375"/>
                <a:ext cx="365840" cy="45338"/>
                <a:chOff x="8206877" y="4909375"/>
                <a:chExt cx="365840" cy="45338"/>
              </a:xfrm>
              <a:solidFill>
                <a:srgbClr val="23509E"/>
              </a:solidFill>
            </p:grpSpPr>
            <p:sp>
              <p:nvSpPr>
                <p:cNvPr id="285" name="Freeform 284">
                  <a:extLst>
                    <a:ext uri="{FF2B5EF4-FFF2-40B4-BE49-F238E27FC236}">
                      <a16:creationId xmlns:a16="http://schemas.microsoft.com/office/drawing/2014/main" id="{9784845D-3B00-A945-905E-C3A41272C6F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dirty="0"/>
                </a:p>
              </p:txBody>
            </p:sp>
            <p:sp>
              <p:nvSpPr>
                <p:cNvPr id="286" name="Freeform 285">
                  <a:extLst>
                    <a:ext uri="{FF2B5EF4-FFF2-40B4-BE49-F238E27FC236}">
                      <a16:creationId xmlns:a16="http://schemas.microsoft.com/office/drawing/2014/main" id="{28AF85F7-5EC4-0B42-853D-524026B056F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87" name="Freeform 286">
                  <a:extLst>
                    <a:ext uri="{FF2B5EF4-FFF2-40B4-BE49-F238E27FC236}">
                      <a16:creationId xmlns:a16="http://schemas.microsoft.com/office/drawing/2014/main" id="{2E2B4A73-B067-4640-A29A-5A06A6936720}"/>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dirty="0"/>
                </a:p>
              </p:txBody>
            </p:sp>
            <p:sp>
              <p:nvSpPr>
                <p:cNvPr id="288" name="Freeform 287">
                  <a:extLst>
                    <a:ext uri="{FF2B5EF4-FFF2-40B4-BE49-F238E27FC236}">
                      <a16:creationId xmlns:a16="http://schemas.microsoft.com/office/drawing/2014/main" id="{29C14BB1-3272-B445-9210-D66FA4B05E2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dirty="0"/>
                </a:p>
              </p:txBody>
            </p:sp>
            <p:sp>
              <p:nvSpPr>
                <p:cNvPr id="289" name="Freeform 288">
                  <a:extLst>
                    <a:ext uri="{FF2B5EF4-FFF2-40B4-BE49-F238E27FC236}">
                      <a16:creationId xmlns:a16="http://schemas.microsoft.com/office/drawing/2014/main" id="{3F8E358B-CC90-A34B-8684-70E70127EE03}"/>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90" name="Freeform 289">
                  <a:extLst>
                    <a:ext uri="{FF2B5EF4-FFF2-40B4-BE49-F238E27FC236}">
                      <a16:creationId xmlns:a16="http://schemas.microsoft.com/office/drawing/2014/main" id="{7AE46461-D120-9042-8BEF-1D7E1B3AEE54}"/>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27052855-41B3-8648-B690-9405F78409F6}"/>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B80AAB44-01C3-774B-B6F1-38D9C8E2D9A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dirty="0"/>
                </a:p>
              </p:txBody>
            </p:sp>
            <p:sp>
              <p:nvSpPr>
                <p:cNvPr id="293" name="Freeform 292">
                  <a:extLst>
                    <a:ext uri="{FF2B5EF4-FFF2-40B4-BE49-F238E27FC236}">
                      <a16:creationId xmlns:a16="http://schemas.microsoft.com/office/drawing/2014/main" id="{4D75678D-0CB8-1E47-A53F-CA1886CBEEF0}"/>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dirty="0"/>
                </a:p>
              </p:txBody>
            </p:sp>
            <p:sp>
              <p:nvSpPr>
                <p:cNvPr id="294" name="Freeform 293">
                  <a:extLst>
                    <a:ext uri="{FF2B5EF4-FFF2-40B4-BE49-F238E27FC236}">
                      <a16:creationId xmlns:a16="http://schemas.microsoft.com/office/drawing/2014/main" id="{B8B05C28-2921-BF4D-807A-DC3D792979B9}"/>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dirty="0"/>
                </a:p>
              </p:txBody>
            </p:sp>
            <p:sp>
              <p:nvSpPr>
                <p:cNvPr id="295" name="Freeform 294">
                  <a:extLst>
                    <a:ext uri="{FF2B5EF4-FFF2-40B4-BE49-F238E27FC236}">
                      <a16:creationId xmlns:a16="http://schemas.microsoft.com/office/drawing/2014/main" id="{4CB18BDE-3AE8-B945-B7D1-E8FBCB4C45C3}"/>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dirty="0"/>
                </a:p>
              </p:txBody>
            </p:sp>
            <p:sp>
              <p:nvSpPr>
                <p:cNvPr id="296" name="Freeform 295">
                  <a:extLst>
                    <a:ext uri="{FF2B5EF4-FFF2-40B4-BE49-F238E27FC236}">
                      <a16:creationId xmlns:a16="http://schemas.microsoft.com/office/drawing/2014/main" id="{B5B18CBD-671D-ED4E-9A46-C263D63E860F}"/>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dirty="0"/>
                </a:p>
              </p:txBody>
            </p:sp>
            <p:sp>
              <p:nvSpPr>
                <p:cNvPr id="297" name="Freeform 296">
                  <a:extLst>
                    <a:ext uri="{FF2B5EF4-FFF2-40B4-BE49-F238E27FC236}">
                      <a16:creationId xmlns:a16="http://schemas.microsoft.com/office/drawing/2014/main" id="{70ABA6F7-C645-7D4A-B0AE-EB477EB203DC}"/>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98" name="Freeform 297">
                  <a:extLst>
                    <a:ext uri="{FF2B5EF4-FFF2-40B4-BE49-F238E27FC236}">
                      <a16:creationId xmlns:a16="http://schemas.microsoft.com/office/drawing/2014/main" id="{C3C9229B-B0B8-3C4B-A032-BC124C063D60}"/>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dirty="0"/>
                </a:p>
              </p:txBody>
            </p:sp>
          </p:grpSp>
          <p:grpSp>
            <p:nvGrpSpPr>
              <p:cNvPr id="248" name="Graphic 76">
                <a:extLst>
                  <a:ext uri="{FF2B5EF4-FFF2-40B4-BE49-F238E27FC236}">
                    <a16:creationId xmlns:a16="http://schemas.microsoft.com/office/drawing/2014/main" id="{9605860E-8356-0348-8277-294E96B4DE3F}"/>
                  </a:ext>
                </a:extLst>
              </p:cNvPr>
              <p:cNvGrpSpPr/>
              <p:nvPr/>
            </p:nvGrpSpPr>
            <p:grpSpPr>
              <a:xfrm>
                <a:off x="8208210" y="4964049"/>
                <a:ext cx="478363" cy="44672"/>
                <a:chOff x="8208210" y="4964049"/>
                <a:chExt cx="478363" cy="44672"/>
              </a:xfrm>
              <a:solidFill>
                <a:srgbClr val="23509E"/>
              </a:solidFill>
            </p:grpSpPr>
            <p:sp>
              <p:nvSpPr>
                <p:cNvPr id="268" name="Freeform 267">
                  <a:extLst>
                    <a:ext uri="{FF2B5EF4-FFF2-40B4-BE49-F238E27FC236}">
                      <a16:creationId xmlns:a16="http://schemas.microsoft.com/office/drawing/2014/main" id="{6ECC1D6A-25E8-0045-97C7-3B7191ACAFE1}"/>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69" name="Freeform 268">
                  <a:extLst>
                    <a:ext uri="{FF2B5EF4-FFF2-40B4-BE49-F238E27FC236}">
                      <a16:creationId xmlns:a16="http://schemas.microsoft.com/office/drawing/2014/main" id="{71F3DDE2-473D-F54E-BF60-F3AC71E8D231}"/>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0" name="Freeform 269">
                  <a:extLst>
                    <a:ext uri="{FF2B5EF4-FFF2-40B4-BE49-F238E27FC236}">
                      <a16:creationId xmlns:a16="http://schemas.microsoft.com/office/drawing/2014/main" id="{58697F50-76AD-DF43-A8B8-5EC72E3FB584}"/>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71" name="Freeform 270">
                  <a:extLst>
                    <a:ext uri="{FF2B5EF4-FFF2-40B4-BE49-F238E27FC236}">
                      <a16:creationId xmlns:a16="http://schemas.microsoft.com/office/drawing/2014/main" id="{7E3D6545-2968-2F4E-A13B-8F8091C063DC}"/>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dirty="0"/>
                </a:p>
              </p:txBody>
            </p:sp>
            <p:sp>
              <p:nvSpPr>
                <p:cNvPr id="272" name="Freeform 271">
                  <a:extLst>
                    <a:ext uri="{FF2B5EF4-FFF2-40B4-BE49-F238E27FC236}">
                      <a16:creationId xmlns:a16="http://schemas.microsoft.com/office/drawing/2014/main" id="{2CA71C94-E426-C048-9296-5E040659F3B8}"/>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3" name="Freeform 272">
                  <a:extLst>
                    <a:ext uri="{FF2B5EF4-FFF2-40B4-BE49-F238E27FC236}">
                      <a16:creationId xmlns:a16="http://schemas.microsoft.com/office/drawing/2014/main" id="{555DF361-D107-0044-B27B-5E54DC8FE5A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74" name="Freeform 273">
                  <a:extLst>
                    <a:ext uri="{FF2B5EF4-FFF2-40B4-BE49-F238E27FC236}">
                      <a16:creationId xmlns:a16="http://schemas.microsoft.com/office/drawing/2014/main" id="{37D41841-42B0-7C4D-8FE9-ACF1317C99D6}"/>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07BC7713-2170-7248-9F88-EAAD39DA2C7D}"/>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dirty="0"/>
                </a:p>
              </p:txBody>
            </p:sp>
            <p:sp>
              <p:nvSpPr>
                <p:cNvPr id="276" name="Freeform 275">
                  <a:extLst>
                    <a:ext uri="{FF2B5EF4-FFF2-40B4-BE49-F238E27FC236}">
                      <a16:creationId xmlns:a16="http://schemas.microsoft.com/office/drawing/2014/main" id="{7E11C9F5-1A17-2744-AF22-3F90292FDB35}"/>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dirty="0"/>
                </a:p>
              </p:txBody>
            </p:sp>
            <p:sp>
              <p:nvSpPr>
                <p:cNvPr id="277" name="Freeform 276">
                  <a:extLst>
                    <a:ext uri="{FF2B5EF4-FFF2-40B4-BE49-F238E27FC236}">
                      <a16:creationId xmlns:a16="http://schemas.microsoft.com/office/drawing/2014/main" id="{6E98804C-D824-9E47-AD96-CA3CBF6F53FF}"/>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8" name="Freeform 277">
                  <a:extLst>
                    <a:ext uri="{FF2B5EF4-FFF2-40B4-BE49-F238E27FC236}">
                      <a16:creationId xmlns:a16="http://schemas.microsoft.com/office/drawing/2014/main" id="{92128D6D-6C4A-5443-A367-12107B0A94C5}"/>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272A517D-3731-CB4F-86CC-269C4161E8CE}"/>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dirty="0"/>
                </a:p>
              </p:txBody>
            </p:sp>
            <p:sp>
              <p:nvSpPr>
                <p:cNvPr id="280" name="Freeform 279">
                  <a:extLst>
                    <a:ext uri="{FF2B5EF4-FFF2-40B4-BE49-F238E27FC236}">
                      <a16:creationId xmlns:a16="http://schemas.microsoft.com/office/drawing/2014/main" id="{201A6688-5233-A64A-BC46-DAAB6092FD6E}"/>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1" name="Freeform 280">
                  <a:extLst>
                    <a:ext uri="{FF2B5EF4-FFF2-40B4-BE49-F238E27FC236}">
                      <a16:creationId xmlns:a16="http://schemas.microsoft.com/office/drawing/2014/main" id="{CA3758DB-2ED4-D946-9505-FB7B75E020E4}"/>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82" name="Freeform 281">
                  <a:extLst>
                    <a:ext uri="{FF2B5EF4-FFF2-40B4-BE49-F238E27FC236}">
                      <a16:creationId xmlns:a16="http://schemas.microsoft.com/office/drawing/2014/main" id="{5CA22BCD-CF41-FA47-A96B-862B15CAD7DE}"/>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3" name="Freeform 282">
                  <a:extLst>
                    <a:ext uri="{FF2B5EF4-FFF2-40B4-BE49-F238E27FC236}">
                      <a16:creationId xmlns:a16="http://schemas.microsoft.com/office/drawing/2014/main" id="{76DB5CE7-354E-3941-89A2-D2D2E22304AD}"/>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4" name="Freeform 283">
                  <a:extLst>
                    <a:ext uri="{FF2B5EF4-FFF2-40B4-BE49-F238E27FC236}">
                      <a16:creationId xmlns:a16="http://schemas.microsoft.com/office/drawing/2014/main" id="{A20E0A20-C139-3E4B-9DEE-0949D721D0B3}"/>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dirty="0"/>
                </a:p>
              </p:txBody>
            </p:sp>
          </p:grpSp>
          <p:grpSp>
            <p:nvGrpSpPr>
              <p:cNvPr id="249" name="Graphic 76">
                <a:extLst>
                  <a:ext uri="{FF2B5EF4-FFF2-40B4-BE49-F238E27FC236}">
                    <a16:creationId xmlns:a16="http://schemas.microsoft.com/office/drawing/2014/main" id="{4ECE15C3-D391-1B48-8E88-D2ED25071C99}"/>
                  </a:ext>
                </a:extLst>
              </p:cNvPr>
              <p:cNvGrpSpPr/>
              <p:nvPr/>
            </p:nvGrpSpPr>
            <p:grpSpPr>
              <a:xfrm>
                <a:off x="8206020" y="5017579"/>
                <a:ext cx="478077" cy="44767"/>
                <a:chOff x="8206020" y="5017579"/>
                <a:chExt cx="478077" cy="44767"/>
              </a:xfrm>
              <a:solidFill>
                <a:srgbClr val="23509E"/>
              </a:solidFill>
            </p:grpSpPr>
            <p:sp>
              <p:nvSpPr>
                <p:cNvPr id="250" name="Freeform 249">
                  <a:extLst>
                    <a:ext uri="{FF2B5EF4-FFF2-40B4-BE49-F238E27FC236}">
                      <a16:creationId xmlns:a16="http://schemas.microsoft.com/office/drawing/2014/main" id="{0294AFF1-906A-3F49-B9B8-F83B260961FC}"/>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99CF31AC-AD20-834C-8E24-AA9A6E8B5129}"/>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dirty="0"/>
                </a:p>
              </p:txBody>
            </p:sp>
            <p:sp>
              <p:nvSpPr>
                <p:cNvPr id="252" name="Freeform 251">
                  <a:extLst>
                    <a:ext uri="{FF2B5EF4-FFF2-40B4-BE49-F238E27FC236}">
                      <a16:creationId xmlns:a16="http://schemas.microsoft.com/office/drawing/2014/main" id="{9065F48E-5142-0741-8B41-2B80890AB959}"/>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dirty="0"/>
                </a:p>
              </p:txBody>
            </p:sp>
            <p:sp>
              <p:nvSpPr>
                <p:cNvPr id="253" name="Freeform 252">
                  <a:extLst>
                    <a:ext uri="{FF2B5EF4-FFF2-40B4-BE49-F238E27FC236}">
                      <a16:creationId xmlns:a16="http://schemas.microsoft.com/office/drawing/2014/main" id="{6F2708BB-354F-7440-B85E-241058F501EC}"/>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BFBE24F5-F40E-8841-B280-7C26F5437F22}"/>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dirty="0"/>
                </a:p>
              </p:txBody>
            </p:sp>
            <p:sp>
              <p:nvSpPr>
                <p:cNvPr id="255" name="Freeform 254">
                  <a:extLst>
                    <a:ext uri="{FF2B5EF4-FFF2-40B4-BE49-F238E27FC236}">
                      <a16:creationId xmlns:a16="http://schemas.microsoft.com/office/drawing/2014/main" id="{6D683D41-583D-0048-AD09-FA7F087CA179}"/>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D26D904A-7EBA-F84D-9151-093BB33E3497}"/>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57" name="Freeform 256">
                  <a:extLst>
                    <a:ext uri="{FF2B5EF4-FFF2-40B4-BE49-F238E27FC236}">
                      <a16:creationId xmlns:a16="http://schemas.microsoft.com/office/drawing/2014/main" id="{FAC9C6D3-B341-DD44-B6C9-E40C7D238FC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58" name="Freeform 257">
                  <a:extLst>
                    <a:ext uri="{FF2B5EF4-FFF2-40B4-BE49-F238E27FC236}">
                      <a16:creationId xmlns:a16="http://schemas.microsoft.com/office/drawing/2014/main" id="{10C5744C-F0D3-DC43-B0F0-8605E1075CC9}"/>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59" name="Freeform 258">
                  <a:extLst>
                    <a:ext uri="{FF2B5EF4-FFF2-40B4-BE49-F238E27FC236}">
                      <a16:creationId xmlns:a16="http://schemas.microsoft.com/office/drawing/2014/main" id="{66B96ADE-DE99-6446-9A13-E26461691C49}"/>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dirty="0"/>
                </a:p>
              </p:txBody>
            </p:sp>
            <p:sp>
              <p:nvSpPr>
                <p:cNvPr id="260" name="Freeform 259">
                  <a:extLst>
                    <a:ext uri="{FF2B5EF4-FFF2-40B4-BE49-F238E27FC236}">
                      <a16:creationId xmlns:a16="http://schemas.microsoft.com/office/drawing/2014/main" id="{9A311684-71A8-9A4F-80D6-2602938A0000}"/>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dirty="0"/>
                </a:p>
              </p:txBody>
            </p:sp>
            <p:sp>
              <p:nvSpPr>
                <p:cNvPr id="261" name="Freeform 260">
                  <a:extLst>
                    <a:ext uri="{FF2B5EF4-FFF2-40B4-BE49-F238E27FC236}">
                      <a16:creationId xmlns:a16="http://schemas.microsoft.com/office/drawing/2014/main" id="{6FF318F6-E806-0F48-8F6B-D555F9127EA5}"/>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62" name="Freeform 261">
                  <a:extLst>
                    <a:ext uri="{FF2B5EF4-FFF2-40B4-BE49-F238E27FC236}">
                      <a16:creationId xmlns:a16="http://schemas.microsoft.com/office/drawing/2014/main" id="{767B22B8-60AC-8E44-8E96-44C12BBDC7E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63" name="Freeform 262">
                  <a:extLst>
                    <a:ext uri="{FF2B5EF4-FFF2-40B4-BE49-F238E27FC236}">
                      <a16:creationId xmlns:a16="http://schemas.microsoft.com/office/drawing/2014/main" id="{BCFC5803-BF0E-3144-8BDE-61B2BC7AF232}"/>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dirty="0"/>
                </a:p>
              </p:txBody>
            </p:sp>
            <p:sp>
              <p:nvSpPr>
                <p:cNvPr id="264" name="Freeform 263">
                  <a:extLst>
                    <a:ext uri="{FF2B5EF4-FFF2-40B4-BE49-F238E27FC236}">
                      <a16:creationId xmlns:a16="http://schemas.microsoft.com/office/drawing/2014/main" id="{70728014-010C-4846-BBD5-71F1D8A96A20}"/>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65" name="Freeform 264">
                  <a:extLst>
                    <a:ext uri="{FF2B5EF4-FFF2-40B4-BE49-F238E27FC236}">
                      <a16:creationId xmlns:a16="http://schemas.microsoft.com/office/drawing/2014/main" id="{5B12A39E-C5B8-7C40-A4EB-AEC8E07F2222}"/>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22BDA656-B9BF-4D41-9BB1-4A801019F2A7}"/>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67" name="Freeform 266">
                  <a:extLst>
                    <a:ext uri="{FF2B5EF4-FFF2-40B4-BE49-F238E27FC236}">
                      <a16:creationId xmlns:a16="http://schemas.microsoft.com/office/drawing/2014/main" id="{C66FBAEB-801C-7A43-B0B2-37F7CE290E26}"/>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grpSp>
        </p:grpSp>
        <p:sp>
          <p:nvSpPr>
            <p:cNvPr id="305" name="Rectangle 304">
              <a:extLst>
                <a:ext uri="{FF2B5EF4-FFF2-40B4-BE49-F238E27FC236}">
                  <a16:creationId xmlns:a16="http://schemas.microsoft.com/office/drawing/2014/main" id="{2F7FA91F-2DFB-394E-98D9-15F795DE9C9A}"/>
                </a:ext>
              </a:extLst>
            </p:cNvPr>
            <p:cNvSpPr/>
            <p:nvPr userDrawn="1"/>
          </p:nvSpPr>
          <p:spPr>
            <a:xfrm>
              <a:off x="1469056" y="8636776"/>
              <a:ext cx="1567655" cy="431822"/>
            </a:xfrm>
            <a:prstGeom prst="rect">
              <a:avLst/>
            </a:prstGeom>
          </p:spPr>
          <p:txBody>
            <a:bodyPr wrap="square">
              <a:spAutoFit/>
            </a:bodyPr>
            <a:lstStyle/>
            <a:p>
              <a:pPr algn="just"/>
              <a:r>
                <a:rPr lang="en-IE" sz="350" b="0" i="0" u="none" strike="noStrike" dirty="0">
                  <a:solidFill>
                    <a:srgbClr val="323338"/>
                  </a:solidFill>
                  <a:effectLst/>
                  <a:latin typeface="Calibri" panose="020F0502020204030204" pitchFamily="34" charset="0"/>
                  <a:cs typeface="Calibri" panose="020F0502020204030204" pitchFamily="34" charset="0"/>
                </a:rPr>
                <a:t>This programme has been funded with support from the European Commission. The author is solely responsible for this publication (communication) and the Commission accepts no responsibility for any use that may be made of the information contained therein.  2020-1-DE02-KA202-007503﻿</a:t>
              </a:r>
              <a:endParaRPr lang="en-US" sz="350" b="0" dirty="0">
                <a:latin typeface="Calibri" panose="020F0502020204030204" pitchFamily="34" charset="0"/>
                <a:cs typeface="Calibri" panose="020F0502020204030204" pitchFamily="34" charset="0"/>
              </a:endParaRPr>
            </a:p>
          </p:txBody>
        </p:sp>
      </p:grpSp>
      <p:grpSp>
        <p:nvGrpSpPr>
          <p:cNvPr id="306" name="Group 305">
            <a:extLst>
              <a:ext uri="{FF2B5EF4-FFF2-40B4-BE49-F238E27FC236}">
                <a16:creationId xmlns:a16="http://schemas.microsoft.com/office/drawing/2014/main" id="{EE591CD3-7FA5-3B41-9813-0725DCC5BF23}"/>
              </a:ext>
            </a:extLst>
          </p:cNvPr>
          <p:cNvGrpSpPr/>
          <p:nvPr userDrawn="1"/>
        </p:nvGrpSpPr>
        <p:grpSpPr>
          <a:xfrm>
            <a:off x="368816" y="9070645"/>
            <a:ext cx="3302838" cy="358072"/>
            <a:chOff x="2403038" y="8660032"/>
            <a:chExt cx="4468858" cy="484484"/>
          </a:xfrm>
        </p:grpSpPr>
        <p:pic>
          <p:nvPicPr>
            <p:cNvPr id="3" name="Picture 2">
              <a:extLst>
                <a:ext uri="{FF2B5EF4-FFF2-40B4-BE49-F238E27FC236}">
                  <a16:creationId xmlns:a16="http://schemas.microsoft.com/office/drawing/2014/main" id="{F9293BB8-F95C-7D4A-B687-3825643603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3038" y="8690503"/>
              <a:ext cx="825756" cy="423543"/>
            </a:xfrm>
            <a:prstGeom prst="rect">
              <a:avLst/>
            </a:prstGeom>
          </p:spPr>
        </p:pic>
        <p:pic>
          <p:nvPicPr>
            <p:cNvPr id="5" name="Picture 4">
              <a:extLst>
                <a:ext uri="{FF2B5EF4-FFF2-40B4-BE49-F238E27FC236}">
                  <a16:creationId xmlns:a16="http://schemas.microsoft.com/office/drawing/2014/main" id="{B3E1716E-25F4-FF4E-B709-C61523ADEF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85952" y="8741541"/>
              <a:ext cx="974657" cy="321466"/>
            </a:xfrm>
            <a:prstGeom prst="rect">
              <a:avLst/>
            </a:prstGeom>
          </p:spPr>
        </p:pic>
        <p:pic>
          <p:nvPicPr>
            <p:cNvPr id="10" name="Picture 9">
              <a:extLst>
                <a:ext uri="{FF2B5EF4-FFF2-40B4-BE49-F238E27FC236}">
                  <a16:creationId xmlns:a16="http://schemas.microsoft.com/office/drawing/2014/main" id="{8EFB39C2-FFB2-064B-AA81-9DB073F9450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49205" y="8675268"/>
              <a:ext cx="929355" cy="454013"/>
            </a:xfrm>
            <a:prstGeom prst="rect">
              <a:avLst/>
            </a:prstGeom>
          </p:spPr>
        </p:pic>
        <p:pic>
          <p:nvPicPr>
            <p:cNvPr id="27" name="Picture 26">
              <a:extLst>
                <a:ext uri="{FF2B5EF4-FFF2-40B4-BE49-F238E27FC236}">
                  <a16:creationId xmlns:a16="http://schemas.microsoft.com/office/drawing/2014/main" id="{84669604-9D81-7F44-A369-25365F610F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78560" y="8660032"/>
              <a:ext cx="703873" cy="484484"/>
            </a:xfrm>
            <a:prstGeom prst="rect">
              <a:avLst/>
            </a:prstGeom>
          </p:spPr>
        </p:pic>
        <p:pic>
          <p:nvPicPr>
            <p:cNvPr id="33" name="Picture 32">
              <a:extLst>
                <a:ext uri="{FF2B5EF4-FFF2-40B4-BE49-F238E27FC236}">
                  <a16:creationId xmlns:a16="http://schemas.microsoft.com/office/drawing/2014/main" id="{585DCEA8-CF0F-F948-948E-0E50AD0CD76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51682" y="8724021"/>
              <a:ext cx="920214" cy="356507"/>
            </a:xfrm>
            <a:prstGeom prst="rect">
              <a:avLst/>
            </a:prstGeom>
          </p:spPr>
        </p:pic>
      </p:grpSp>
    </p:spTree>
    <p:extLst>
      <p:ext uri="{BB962C8B-B14F-4D97-AF65-F5344CB8AC3E}">
        <p14:creationId xmlns:p14="http://schemas.microsoft.com/office/powerpoint/2010/main" val="392139118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cNvSpPr txBox="1"/>
          <p:nvPr/>
        </p:nvSpPr>
        <p:spPr>
          <a:xfrm>
            <a:off x="6367951" y="9467418"/>
            <a:ext cx="330826" cy="136575"/>
          </a:xfrm>
          <a:prstGeom prst="rect">
            <a:avLst/>
          </a:prstGeom>
          <a:ln w="12700">
            <a:miter lim="400000"/>
          </a:ln>
          <a:extLst>
            <a:ext uri="{C572A759-6A51-4108-AA02-DFA0A04FC94B}">
              <ma14:wrappingTextBoxFlag xmlns:ma14="http://schemas.microsoft.com/office/mac/drawingml/2011/main" xmlns=""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5" name="Group 4">
            <a:extLst>
              <a:ext uri="{FF2B5EF4-FFF2-40B4-BE49-F238E27FC236}">
                <a16:creationId xmlns:a16="http://schemas.microsoft.com/office/drawing/2014/main" id="{79219B09-E497-4E44-A088-408E6A11FEB1}"/>
              </a:ext>
            </a:extLst>
          </p:cNvPr>
          <p:cNvGrpSpPr/>
          <p:nvPr userDrawn="1"/>
        </p:nvGrpSpPr>
        <p:grpSpPr>
          <a:xfrm rot="16200000">
            <a:off x="5556364" y="8423622"/>
            <a:ext cx="1724785" cy="276514"/>
            <a:chOff x="296428" y="6035883"/>
            <a:chExt cx="3143755" cy="504000"/>
          </a:xfrm>
        </p:grpSpPr>
        <p:pic>
          <p:nvPicPr>
            <p:cNvPr id="6" name="Picture 5" descr="A picture containing text&#10;&#10;Description automatically generated">
              <a:extLst>
                <a:ext uri="{FF2B5EF4-FFF2-40B4-BE49-F238E27FC236}">
                  <a16:creationId xmlns:a16="http://schemas.microsoft.com/office/drawing/2014/main" id="{C9E17E25-4412-8049-B5FE-BEDD213DD9F5}"/>
                </a:ext>
              </a:extLst>
            </p:cNvPr>
            <p:cNvPicPr/>
            <p:nvPr userDrawn="1"/>
          </p:nvPicPr>
          <p:blipFill rotWithShape="1">
            <a:blip r:embed="rId6"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1205F0D-3509-E94C-925E-54E4B19D535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Lst>
  <p:transition spd="med"/>
  <p:txStyles>
    <p:titleStyle>
      <a:lvl1pPr marL="0" marR="0" indent="0" algn="l" defTabSz="583729" rtl="0" latinLnBrk="0">
        <a:lnSpc>
          <a:spcPct val="80000"/>
        </a:lnSpc>
        <a:spcBef>
          <a:spcPts val="0"/>
        </a:spcBef>
        <a:spcAft>
          <a:spcPts val="0"/>
        </a:spcAft>
        <a:buClrTx/>
        <a:buSzTx/>
        <a:buFontTx/>
        <a:buNone/>
        <a:tabLst/>
        <a:defRPr sz="3222" b="0" i="0" u="none" strike="noStrike" cap="none" spc="322" baseline="0">
          <a:ln>
            <a:noFill/>
          </a:ln>
          <a:solidFill>
            <a:srgbClr val="2F355A"/>
          </a:solidFill>
          <a:uFillTx/>
          <a:latin typeface="+mn-lt"/>
          <a:ea typeface="+mn-ea"/>
          <a:cs typeface="+mn-cs"/>
          <a:sym typeface="Montserrat Bold"/>
        </a:defRPr>
      </a:lvl1pPr>
      <a:lvl2pPr marL="0" marR="0" indent="49766"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2pPr>
      <a:lvl3pPr marL="0" marR="0" indent="99532"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3pPr>
      <a:lvl4pPr marL="0" marR="0" indent="149299"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4pPr>
      <a:lvl5pPr marL="0" marR="0" indent="199065"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5pPr>
      <a:lvl6pPr marL="0" marR="0" indent="248831"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6pPr>
      <a:lvl7pPr marL="0" marR="0" indent="298597"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7pPr>
      <a:lvl8pPr marL="0" marR="0" indent="348364"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8pPr>
      <a:lvl9pPr marL="0" marR="0" indent="398130"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9pPr>
    </p:titleStyle>
    <p:bodyStyle>
      <a:lvl1pPr marL="0" marR="0" indent="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p:bodyStyle>
    <p:otherStyle>
      <a:lvl1pPr marL="0" marR="0" indent="0"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1pPr>
      <a:lvl2pPr marL="0" marR="0" indent="49766"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2pPr>
      <a:lvl3pPr marL="0" marR="0" indent="99532"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3pPr>
      <a:lvl4pPr marL="0" marR="0" indent="149299"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4pPr>
      <a:lvl5pPr marL="0" marR="0" indent="199065"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5pPr>
      <a:lvl6pPr marL="0" marR="0" indent="248831"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6pPr>
      <a:lvl7pPr marL="0" marR="0" indent="298597"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7pPr>
      <a:lvl8pPr marL="0" marR="0" indent="348364"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8pPr>
      <a:lvl9pPr marL="0" marR="0" indent="398130"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ticomailworks.ie/pdf/TMW-Sustainability-Report2020_Online.pdf"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bitc.ie/wp-content/uploads/2017/02/TEG-Sustainability-Report-2015-web.pdf" TargetMode="External"/><Relationship Id="rId5" Type="http://schemas.openxmlformats.org/officeDocument/2006/relationships/hyperlink" Target="https://www.ticomailworks.ie/?p=ethics" TargetMode="External"/><Relationship Id="rId4" Type="http://schemas.openxmlformats.org/officeDocument/2006/relationships/hyperlink" Target="https://www.ticomailworks.ie/" TargetMode="Externa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https://www.ticomailworks.ie/?p=ethics" TargetMode="External"/><Relationship Id="rId2" Type="http://schemas.openxmlformats.org/officeDocument/2006/relationships/hyperlink" Target="https://www.ticomailworks.ie/pdf/TMW-Sustainability-Report2020_Online.pdf"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ticomailworks.ie/?p=environme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ipd.ie/about/who-we-are" TargetMode="External"/><Relationship Id="rId7" Type="http://schemas.openxmlformats.org/officeDocument/2006/relationships/hyperlink" Target="http://www.bitc.ie/who-we-work-with/job-seekers-and-referral-agencies" TargetMode="External"/><Relationship Id="rId2" Type="http://schemas.openxmlformats.org/officeDocument/2006/relationships/hyperlink" Target="http://www.csrhub.ie/" TargetMode="External"/><Relationship Id="rId1" Type="http://schemas.openxmlformats.org/officeDocument/2006/relationships/slideLayout" Target="../slideLayouts/slideLayout3.xml"/><Relationship Id="rId6" Type="http://schemas.openxmlformats.org/officeDocument/2006/relationships/hyperlink" Target="http://skillsforwork.ie/" TargetMode="External"/><Relationship Id="rId11" Type="http://schemas.openxmlformats.org/officeDocument/2006/relationships/image" Target="../media/image8.jpeg"/><Relationship Id="rId5" Type="http://schemas.openxmlformats.org/officeDocument/2006/relationships/hyperlink" Target="https://www.nsai.ie/ExcellenceThroughPeople.aspx" TargetMode="External"/><Relationship Id="rId10" Type="http://schemas.openxmlformats.org/officeDocument/2006/relationships/image" Target="../media/image14.jpeg"/><Relationship Id="rId4" Type="http://schemas.openxmlformats.org/officeDocument/2006/relationships/hyperlink" Target="https://30percentclub.org/about/chapters/ireland" TargetMode="Externa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a:extLst>
              <a:ext uri="{FF2B5EF4-FFF2-40B4-BE49-F238E27FC236}">
                <a16:creationId xmlns:a16="http://schemas.microsoft.com/office/drawing/2014/main" id="{DA13D70D-1347-E341-BABF-497F6DB73F21}"/>
              </a:ext>
            </a:extLst>
          </p:cNvPr>
          <p:cNvCxnSpPr>
            <a:cxnSpLocks/>
          </p:cNvCxnSpPr>
          <p:nvPr/>
        </p:nvCxnSpPr>
        <p:spPr>
          <a:xfrm flipH="1">
            <a:off x="692940" y="2897670"/>
            <a:ext cx="5924095" cy="0"/>
          </a:xfrm>
          <a:prstGeom prst="line">
            <a:avLst/>
          </a:prstGeom>
          <a:ln w="12700">
            <a:solidFill>
              <a:srgbClr val="40B894"/>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5A12568-AA8A-FD48-B41C-E585D0F66557}"/>
              </a:ext>
            </a:extLst>
          </p:cNvPr>
          <p:cNvSpPr>
            <a:spLocks noGrp="1"/>
          </p:cNvSpPr>
          <p:nvPr>
            <p:ph type="body" sz="quarter" idx="32"/>
          </p:nvPr>
        </p:nvSpPr>
        <p:spPr>
          <a:xfrm>
            <a:off x="651307" y="3016938"/>
            <a:ext cx="5578391" cy="1893277"/>
          </a:xfrm>
        </p:spPr>
        <p:txBody>
          <a:bodyPr numCol="1"/>
          <a:lstStyle/>
          <a:p>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Tico Mail Works </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verfügt über ein gut etabliertes </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CSR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Rahmenwerk</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 und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einen</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Nachhaltigkeitsbericht</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der den CSR-Auftrag, die Ziele, die CSR-Richtlinien, die CSR-Arbeitspraktiken usw. enthält.</a:t>
            </a:r>
          </a:p>
          <a:p>
            <a:endParaRPr lang="en-GB" sz="1400" b="0" i="1"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endParaRPr>
          </a:p>
          <a:p>
            <a:r>
              <a:rPr lang="en-GB" sz="1400" i="1" dirty="0">
                <a:solidFill>
                  <a:srgbClr val="027354"/>
                </a:solidFill>
                <a:ea typeface="+mn-ea"/>
                <a:sym typeface="Helvetica Light"/>
              </a:rPr>
              <a:t>“</a:t>
            </a:r>
            <a:r>
              <a:rPr lang="de-DE" sz="1400" b="0" i="1" u="none" strike="noStrike" cap="none" spc="0" baseline="0" dirty="0">
                <a:ln>
                  <a:noFill/>
                </a:ln>
                <a:solidFill>
                  <a:srgbClr val="027354"/>
                </a:solidFill>
                <a:uFillTx/>
                <a:latin typeface="Calibri" panose="020F0502020204030204" pitchFamily="34" charset="0"/>
                <a:ea typeface="+mn-ea"/>
                <a:cs typeface="Calibri" panose="020F0502020204030204" pitchFamily="34" charset="0"/>
                <a:sym typeface="Helvetica Light"/>
              </a:rPr>
              <a:t>Wir sind bestrebt, ein integratives, warmes und einladendes Arbeitsumfeld zu schaffen, in dem der Stress bewältigt werden kann. Dies erreichen wir durch unsere Verpflichtung, die wirtschaftlichen, sozialen, kulturellen, politischen und bürgerlichen Rechte aller an unserer Tätigkeit Beteiligten zu respektieren“.</a:t>
            </a:r>
            <a:endParaRPr lang="en-IE" sz="1400" b="0" i="1" u="none" strike="noStrike" cap="none" spc="0" baseline="0" dirty="0">
              <a:ln>
                <a:noFill/>
              </a:ln>
              <a:solidFill>
                <a:srgbClr val="027354"/>
              </a:solidFill>
              <a:uFillTx/>
              <a:latin typeface="Calibri" panose="020F0502020204030204" pitchFamily="34" charset="0"/>
              <a:ea typeface="+mn-ea"/>
              <a:cs typeface="Calibri" panose="020F0502020204030204" pitchFamily="34" charset="0"/>
              <a:sym typeface="Helvetica Light"/>
            </a:endParaRPr>
          </a:p>
        </p:txBody>
      </p:sp>
      <p:cxnSp>
        <p:nvCxnSpPr>
          <p:cNvPr id="48" name="Straight Connector 47">
            <a:extLst>
              <a:ext uri="{FF2B5EF4-FFF2-40B4-BE49-F238E27FC236}">
                <a16:creationId xmlns:a16="http://schemas.microsoft.com/office/drawing/2014/main" id="{37F93C55-7E1A-3146-824F-621019B33886}"/>
              </a:ext>
            </a:extLst>
          </p:cNvPr>
          <p:cNvCxnSpPr>
            <a:cxnSpLocks/>
          </p:cNvCxnSpPr>
          <p:nvPr/>
        </p:nvCxnSpPr>
        <p:spPr>
          <a:xfrm flipH="1">
            <a:off x="714870" y="5549588"/>
            <a:ext cx="5932042" cy="0"/>
          </a:xfrm>
          <a:prstGeom prst="line">
            <a:avLst/>
          </a:prstGeom>
          <a:solidFill>
            <a:srgbClr val="027354"/>
          </a:solid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4D3C089-CE4E-4746-9C75-B2055BCB4E6E}"/>
              </a:ext>
            </a:extLst>
          </p:cNvPr>
          <p:cNvGrpSpPr/>
          <p:nvPr/>
        </p:nvGrpSpPr>
        <p:grpSpPr>
          <a:xfrm>
            <a:off x="243398" y="2506643"/>
            <a:ext cx="441902" cy="510295"/>
            <a:chOff x="8823055" y="3850915"/>
            <a:chExt cx="751563" cy="867883"/>
          </a:xfrm>
          <a:solidFill>
            <a:srgbClr val="027354"/>
          </a:solidFill>
        </p:grpSpPr>
        <p:sp>
          <p:nvSpPr>
            <p:cNvPr id="30" name="Freeform 29">
              <a:extLst>
                <a:ext uri="{FF2B5EF4-FFF2-40B4-BE49-F238E27FC236}">
                  <a16:creationId xmlns:a16="http://schemas.microsoft.com/office/drawing/2014/main" id="{3DF09D5B-09F4-B643-9A98-EBC093C78A52}"/>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F29E38"/>
            </a:solidFill>
            <a:ln w="9028" cap="flat">
              <a:noFill/>
              <a:prstDash val="solid"/>
              <a:miter/>
            </a:ln>
          </p:spPr>
          <p:txBody>
            <a:bodyPr rtlCol="0" anchor="ctr"/>
            <a:lstStyle/>
            <a:p>
              <a:endParaRPr lang="en-US" dirty="0"/>
            </a:p>
          </p:txBody>
        </p:sp>
        <p:grpSp>
          <p:nvGrpSpPr>
            <p:cNvPr id="31" name="Graphic 2">
              <a:extLst>
                <a:ext uri="{FF2B5EF4-FFF2-40B4-BE49-F238E27FC236}">
                  <a16:creationId xmlns:a16="http://schemas.microsoft.com/office/drawing/2014/main" id="{6ABC357D-18E0-9444-BC86-2E9AD89DEC82}"/>
                </a:ext>
              </a:extLst>
            </p:cNvPr>
            <p:cNvGrpSpPr/>
            <p:nvPr/>
          </p:nvGrpSpPr>
          <p:grpSpPr>
            <a:xfrm>
              <a:off x="8823055" y="3850915"/>
              <a:ext cx="751563" cy="867883"/>
              <a:chOff x="8823055" y="3850915"/>
              <a:chExt cx="751563" cy="867883"/>
            </a:xfrm>
            <a:grpFill/>
          </p:grpSpPr>
          <p:sp>
            <p:nvSpPr>
              <p:cNvPr id="32" name="Freeform 31">
                <a:extLst>
                  <a:ext uri="{FF2B5EF4-FFF2-40B4-BE49-F238E27FC236}">
                    <a16:creationId xmlns:a16="http://schemas.microsoft.com/office/drawing/2014/main" id="{D142C4C8-C5F1-9C4F-A8BB-857592D51D65}"/>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45463509-DC80-4A49-9153-8CF6436E62AB}"/>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E23A08B-FED6-1D48-861D-81510F425B81}"/>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6435B1D-FB9C-A546-83CF-D48B77B0C36A}"/>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85700629-107C-8247-B864-EB2267D0B997}"/>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5E2E313B-A23E-0149-8F31-32DB2E22B64B}"/>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3F08BD82-6F58-984A-883A-0312969EFD6A}"/>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29F43358-D6DA-D640-9527-BA3027FAA0EA}"/>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5364C881-878C-FD46-9215-CFC4F87BE33B}"/>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dirty="0"/>
              </a:p>
            </p:txBody>
          </p:sp>
        </p:grpSp>
      </p:grpSp>
      <p:grpSp>
        <p:nvGrpSpPr>
          <p:cNvPr id="47" name="Group 46">
            <a:extLst>
              <a:ext uri="{FF2B5EF4-FFF2-40B4-BE49-F238E27FC236}">
                <a16:creationId xmlns:a16="http://schemas.microsoft.com/office/drawing/2014/main" id="{713CF1D7-56EB-D546-B795-CC230B1923F7}"/>
              </a:ext>
            </a:extLst>
          </p:cNvPr>
          <p:cNvGrpSpPr/>
          <p:nvPr/>
        </p:nvGrpSpPr>
        <p:grpSpPr>
          <a:xfrm>
            <a:off x="243398" y="5198862"/>
            <a:ext cx="498061" cy="446870"/>
            <a:chOff x="5591874" y="2370217"/>
            <a:chExt cx="948345" cy="850874"/>
          </a:xfrm>
          <a:solidFill>
            <a:srgbClr val="027354"/>
          </a:solidFill>
        </p:grpSpPr>
        <p:sp>
          <p:nvSpPr>
            <p:cNvPr id="50" name="Freeform 49">
              <a:extLst>
                <a:ext uri="{FF2B5EF4-FFF2-40B4-BE49-F238E27FC236}">
                  <a16:creationId xmlns:a16="http://schemas.microsoft.com/office/drawing/2014/main" id="{ACE57E78-D446-8249-8CF1-9B5B8A7C2073}"/>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29E38"/>
            </a:solidFill>
            <a:ln w="9028"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ED8265E-907B-3A43-A7E4-AE86E6A7655B}"/>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grpFill/>
            <a:ln w="9028" cap="flat">
              <a:noFill/>
              <a:prstDash val="solid"/>
              <a:miter/>
            </a:ln>
          </p:spPr>
          <p:txBody>
            <a:bodyPr rtlCol="0" anchor="ctr"/>
            <a:lstStyle/>
            <a:p>
              <a:endParaRPr lang="en-US" dirty="0"/>
            </a:p>
          </p:txBody>
        </p:sp>
        <p:grpSp>
          <p:nvGrpSpPr>
            <p:cNvPr id="52" name="Graphic 2">
              <a:extLst>
                <a:ext uri="{FF2B5EF4-FFF2-40B4-BE49-F238E27FC236}">
                  <a16:creationId xmlns:a16="http://schemas.microsoft.com/office/drawing/2014/main" id="{ED5B7646-FBCA-944D-BDBE-40E1C35B5BBA}"/>
                </a:ext>
              </a:extLst>
            </p:cNvPr>
            <p:cNvGrpSpPr/>
            <p:nvPr/>
          </p:nvGrpSpPr>
          <p:grpSpPr>
            <a:xfrm>
              <a:off x="5591874" y="2370217"/>
              <a:ext cx="948345" cy="850874"/>
              <a:chOff x="5591874" y="2370217"/>
              <a:chExt cx="948345" cy="850874"/>
            </a:xfrm>
            <a:grpFill/>
          </p:grpSpPr>
          <p:sp>
            <p:nvSpPr>
              <p:cNvPr id="53" name="Freeform 52">
                <a:extLst>
                  <a:ext uri="{FF2B5EF4-FFF2-40B4-BE49-F238E27FC236}">
                    <a16:creationId xmlns:a16="http://schemas.microsoft.com/office/drawing/2014/main" id="{78902242-E1AF-6E42-9ADF-8F396CE24EA4}"/>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grpFill/>
              <a:ln w="9028"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20D088CF-4B71-0442-B90B-5E05CC4C28FE}"/>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grpFill/>
              <a:ln w="9028"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65AF60B4-1B82-B44D-A6C2-A2436054E1BE}"/>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grpFill/>
              <a:ln w="9028"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CEB0281C-AFCA-2947-9155-AFEDA1A3C137}"/>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grpFill/>
              <a:ln w="9028"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186EE9EF-6C97-5740-9C91-9496B6195581}"/>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grpFill/>
              <a:ln w="9028" cap="flat">
                <a:noFill/>
                <a:prstDash val="solid"/>
                <a:miter/>
              </a:ln>
            </p:spPr>
            <p:txBody>
              <a:bodyPr rtlCol="0" anchor="ctr"/>
              <a:lstStyle/>
              <a:p>
                <a:endParaRPr lang="en-US" dirty="0"/>
              </a:p>
            </p:txBody>
          </p:sp>
        </p:grpSp>
      </p:grpSp>
      <p:sp>
        <p:nvSpPr>
          <p:cNvPr id="2" name="TextBox 1">
            <a:extLst>
              <a:ext uri="{FF2B5EF4-FFF2-40B4-BE49-F238E27FC236}">
                <a16:creationId xmlns:a16="http://schemas.microsoft.com/office/drawing/2014/main" id="{A4FA3DA8-3D66-4094-B554-AA8CCFBD4004}"/>
              </a:ext>
            </a:extLst>
          </p:cNvPr>
          <p:cNvSpPr txBox="1"/>
          <p:nvPr/>
        </p:nvSpPr>
        <p:spPr>
          <a:xfrm>
            <a:off x="107575" y="236757"/>
            <a:ext cx="6615953" cy="871177"/>
          </a:xfrm>
          <a:prstGeom prst="rect">
            <a:avLst/>
          </a:prstGeom>
          <a:solidFill>
            <a:srgbClr val="02735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IE"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Modul 4 - 5</a:t>
            </a:r>
          </a:p>
          <a:p>
            <a:pPr marL="0" marR="0" indent="0" algn="ctr" defTabSz="825500" rtl="0" fontAlgn="auto" latinLnBrk="0" hangingPunct="0">
              <a:lnSpc>
                <a:spcPct val="100000"/>
              </a:lnSpc>
              <a:spcBef>
                <a:spcPts val="0"/>
              </a:spcBef>
              <a:spcAft>
                <a:spcPts val="0"/>
              </a:spcAft>
              <a:buClrTx/>
              <a:buSzTx/>
              <a:buFontTx/>
              <a:buNone/>
              <a:tabLst/>
            </a:pPr>
            <a:r>
              <a:rPr lang="en-IE" sz="2400" b="1" dirty="0">
                <a:solidFill>
                  <a:schemeClr val="bg1"/>
                </a:solidFill>
                <a:latin typeface="Calibri" panose="020F0502020204030204" pitchFamily="34" charset="0"/>
                <a:cs typeface="Calibri" panose="020F0502020204030204" pitchFamily="34" charset="0"/>
              </a:rPr>
              <a:t>Management und Kultur</a:t>
            </a:r>
            <a:endParaRPr kumimoji="0" lang="en-IE"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endParaRPr>
          </a:p>
        </p:txBody>
      </p:sp>
      <p:sp>
        <p:nvSpPr>
          <p:cNvPr id="40" name="TextBox 39">
            <a:extLst>
              <a:ext uri="{FF2B5EF4-FFF2-40B4-BE49-F238E27FC236}">
                <a16:creationId xmlns:a16="http://schemas.microsoft.com/office/drawing/2014/main" id="{D3558EE0-18EE-4970-898B-FEA324CC403A}"/>
              </a:ext>
            </a:extLst>
          </p:cNvPr>
          <p:cNvSpPr txBox="1"/>
          <p:nvPr/>
        </p:nvSpPr>
        <p:spPr>
          <a:xfrm>
            <a:off x="134472" y="1122693"/>
            <a:ext cx="6589055" cy="809622"/>
          </a:xfrm>
          <a:prstGeom prst="rect">
            <a:avLst/>
          </a:prstGeom>
          <a:solidFill>
            <a:srgbClr val="F29E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de-DE" sz="2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CSR in KMU: Irische Fallbeispiele</a:t>
            </a:r>
          </a:p>
          <a:p>
            <a:r>
              <a:rPr lang="en-IE" sz="12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Tico Mail Works </a:t>
            </a:r>
            <a:r>
              <a:rPr lang="de-DE" sz="12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rPr>
              <a:t>hat 38 Mitarbeitende. Kerngeschäft ist die Massenpostproduktion.</a:t>
            </a:r>
          </a:p>
          <a:p>
            <a:r>
              <a:rPr lang="de-DE" sz="12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rPr>
              <a:t> </a:t>
            </a:r>
            <a:r>
              <a:rPr lang="en-GB" sz="1200" b="1"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hlinkClick r:id="rId5">
                  <a:extLst>
                    <a:ext uri="{A12FA001-AC4F-418D-AE19-62706E023703}">
                      <ahyp:hlinkClr xmlns:ahyp="http://schemas.microsoft.com/office/drawing/2018/hyperlinkcolor" val="tx"/>
                    </a:ext>
                  </a:extLst>
                </a:hlinkClick>
              </a:rPr>
              <a:t>TICO Mail Works CSR und </a:t>
            </a:r>
            <a:r>
              <a:rPr lang="en-GB" sz="1200" b="1" i="0" u="none" strike="noStrike" cap="none" spc="0" baseline="0" dirty="0" err="1">
                <a:ln>
                  <a:noFill/>
                </a:ln>
                <a:solidFill>
                  <a:schemeClr val="bg1"/>
                </a:solidFill>
                <a:uFillTx/>
                <a:latin typeface="Calibri" panose="020F0502020204030204" pitchFamily="34" charset="0"/>
                <a:ea typeface="+mn-ea"/>
                <a:cs typeface="Calibri" panose="020F0502020204030204" pitchFamily="34" charset="0"/>
                <a:sym typeface="Helvetica Light"/>
                <a:hlinkClick r:id="rId5">
                  <a:extLst>
                    <a:ext uri="{A12FA001-AC4F-418D-AE19-62706E023703}">
                      <ahyp:hlinkClr xmlns:ahyp="http://schemas.microsoft.com/office/drawing/2018/hyperlinkcolor" val="tx"/>
                    </a:ext>
                  </a:extLst>
                </a:hlinkClick>
              </a:rPr>
              <a:t>Nachhaltigkeitstrateg</a:t>
            </a:r>
            <a:r>
              <a:rPr lang="en-GB" sz="1200" b="1" i="0" u="none" strike="noStrike" cap="none" spc="0" baseline="0" dirty="0" err="1">
                <a:ln>
                  <a:noFill/>
                </a:ln>
                <a:solidFill>
                  <a:schemeClr val="bg1"/>
                </a:solidFill>
                <a:uFillTx/>
                <a:latin typeface="Calibri" panose="020F0502020204030204" pitchFamily="34" charset="0"/>
                <a:ea typeface="+mn-ea"/>
                <a:cs typeface="Calibri" panose="020F0502020204030204" pitchFamily="34" charset="0"/>
                <a:sym typeface="Helvetica Light"/>
              </a:rPr>
              <a:t>ie</a:t>
            </a:r>
            <a:endParaRPr lang="en-IE" sz="1200" b="1"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endParaRPr>
          </a:p>
        </p:txBody>
      </p:sp>
      <p:sp>
        <p:nvSpPr>
          <p:cNvPr id="42" name="Text Placeholder 5">
            <a:extLst>
              <a:ext uri="{FF2B5EF4-FFF2-40B4-BE49-F238E27FC236}">
                <a16:creationId xmlns:a16="http://schemas.microsoft.com/office/drawing/2014/main" id="{E5DBC19F-9DFD-466E-919C-08C9FDA5AB4A}"/>
              </a:ext>
            </a:extLst>
          </p:cNvPr>
          <p:cNvSpPr txBox="1">
            <a:spLocks/>
          </p:cNvSpPr>
          <p:nvPr/>
        </p:nvSpPr>
        <p:spPr>
          <a:xfrm>
            <a:off x="685301" y="5661529"/>
            <a:ext cx="6127182" cy="1893277"/>
          </a:xfrm>
          <a:prstGeom prst="rect">
            <a:avLst/>
          </a:prstGeom>
        </p:spPr>
        <p:txBody>
          <a:bodyPr numCol="1" spcCol="288000" anchor="t">
            <a:noAutofit/>
          </a:bodyPr>
          <a:lstStyle>
            <a:lvl1pPr marL="0" marR="0" indent="0" algn="just" defTabSz="583729"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0" marR="0" lvl="0" indent="0" algn="l" defTabSz="583729" rtl="0" eaLnBrk="1" fontAlgn="auto" latinLnBrk="0" hangingPunct="1">
              <a:lnSpc>
                <a:spcPct val="100000"/>
              </a:lnSpc>
              <a:spcBef>
                <a:spcPts val="0"/>
              </a:spcBef>
              <a:spcAft>
                <a:spcPts val="0"/>
              </a:spcAft>
              <a:buClrTx/>
              <a:buSzTx/>
              <a:buFontTx/>
              <a:buNone/>
              <a:tabLst/>
              <a:defRPr/>
            </a:pP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Tico</a:t>
            </a:r>
            <a:r>
              <a:rPr lang="en-GB" sz="1400" dirty="0">
                <a:latin typeface="Calibri" panose="020F0502020204030204" pitchFamily="34" charset="0"/>
                <a:cs typeface="Calibri" panose="020F0502020204030204" pitchFamily="34" charset="0"/>
              </a:rPr>
              <a:t> </a:t>
            </a:r>
            <a:r>
              <a:rPr lang="en-GB"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informiert</a:t>
            </a:r>
            <a:r>
              <a:rPr lang="en-GB"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 </a:t>
            </a:r>
            <a:r>
              <a:rPr lang="en-GB"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regelmäßig</a:t>
            </a:r>
            <a:r>
              <a:rPr lang="en-GB"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ü</a:t>
            </a:r>
            <a:r>
              <a:rPr lang="de-D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rPr>
              <a:t>ber</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das prognostizierte Arbeitsaufkommen und die KPIs, indem es im Büro eine 6-Monats-Prognosekarte aufstellt. Außerdem findet alle zwei Monate eine unternehmensweite Mitarbeiterversammlung über das bevorstehende Arbeitsaufkommen statt. </a:t>
            </a:r>
          </a:p>
          <a:p>
            <a:pPr marL="0" marR="0" lvl="0" indent="0" algn="l" defTabSz="583729" rtl="0" eaLnBrk="1" fontAlgn="auto" latinLnBrk="0" hangingPunct="1">
              <a:lnSpc>
                <a:spcPct val="100000"/>
              </a:lnSpc>
              <a:spcBef>
                <a:spcPts val="0"/>
              </a:spcBef>
              <a:spcAft>
                <a:spcPts val="0"/>
              </a:spcAft>
              <a:buClrTx/>
              <a:buSzTx/>
              <a:buFontTx/>
              <a:buNone/>
              <a:tabLst/>
              <a:defRPr/>
            </a:pPr>
            <a:r>
              <a:rPr lang="en-GB"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Arbeitsanweisungen</a:t>
            </a:r>
            <a:r>
              <a:rPr lang="en-GB"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werden von den </a:t>
            </a:r>
            <a:r>
              <a:rPr lang="de-D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rPr>
              <a:t>Mitarbeiter:innen</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entwickelt, um Fehler zu reduzieren und die Effizienz zu verbessern. Sie müssen aufeinander aufpassen und Feedback dazu geben, wie Verfahren und Prozesse richtig gestaltet werden können, um gute Arbeitsbedingungen zu schaffen. </a:t>
            </a:r>
            <a:endParaRPr lang="en-GB"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endParaRPr>
          </a:p>
        </p:txBody>
      </p:sp>
      <p:grpSp>
        <p:nvGrpSpPr>
          <p:cNvPr id="44" name="Group 43">
            <a:extLst>
              <a:ext uri="{FF2B5EF4-FFF2-40B4-BE49-F238E27FC236}">
                <a16:creationId xmlns:a16="http://schemas.microsoft.com/office/drawing/2014/main" id="{5EE7F569-73E2-4BC4-88D1-15D3EFE94910}"/>
              </a:ext>
            </a:extLst>
          </p:cNvPr>
          <p:cNvGrpSpPr/>
          <p:nvPr/>
        </p:nvGrpSpPr>
        <p:grpSpPr>
          <a:xfrm>
            <a:off x="295463" y="7834505"/>
            <a:ext cx="6008515" cy="392129"/>
            <a:chOff x="269443" y="3834676"/>
            <a:chExt cx="6580610" cy="392129"/>
          </a:xfrm>
          <a:solidFill>
            <a:srgbClr val="027354"/>
          </a:solidFill>
        </p:grpSpPr>
        <p:cxnSp>
          <p:nvCxnSpPr>
            <p:cNvPr id="45" name="Straight Connector 44">
              <a:extLst>
                <a:ext uri="{FF2B5EF4-FFF2-40B4-BE49-F238E27FC236}">
                  <a16:creationId xmlns:a16="http://schemas.microsoft.com/office/drawing/2014/main" id="{A0F9EEEF-BDC3-40C6-82B4-BB9D96451C06}"/>
                </a:ext>
              </a:extLst>
            </p:cNvPr>
            <p:cNvCxnSpPr>
              <a:cxnSpLocks/>
            </p:cNvCxnSpPr>
            <p:nvPr/>
          </p:nvCxnSpPr>
          <p:spPr>
            <a:xfrm flipH="1">
              <a:off x="726967" y="4044828"/>
              <a:ext cx="6123086" cy="0"/>
            </a:xfrm>
            <a:prstGeom prst="line">
              <a:avLst/>
            </a:prstGeom>
            <a:grp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49" name="Graphic 3">
              <a:extLst>
                <a:ext uri="{FF2B5EF4-FFF2-40B4-BE49-F238E27FC236}">
                  <a16:creationId xmlns:a16="http://schemas.microsoft.com/office/drawing/2014/main" id="{7181A448-0FD8-4085-A774-92CCBC33CC8E}"/>
                </a:ext>
              </a:extLst>
            </p:cNvPr>
            <p:cNvGrpSpPr/>
            <p:nvPr/>
          </p:nvGrpSpPr>
          <p:grpSpPr>
            <a:xfrm>
              <a:off x="269443" y="3834676"/>
              <a:ext cx="363852" cy="392129"/>
              <a:chOff x="8697387" y="3737866"/>
              <a:chExt cx="1058709" cy="1140988"/>
            </a:xfrm>
            <a:grpFill/>
          </p:grpSpPr>
          <p:sp>
            <p:nvSpPr>
              <p:cNvPr id="54" name="Freeform 23">
                <a:extLst>
                  <a:ext uri="{FF2B5EF4-FFF2-40B4-BE49-F238E27FC236}">
                    <a16:creationId xmlns:a16="http://schemas.microsoft.com/office/drawing/2014/main" id="{43231539-F88E-4150-B08D-3A4A92E17B9A}"/>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dirty="0"/>
              </a:p>
            </p:txBody>
          </p:sp>
          <p:sp>
            <p:nvSpPr>
              <p:cNvPr id="55" name="Freeform 24">
                <a:extLst>
                  <a:ext uri="{FF2B5EF4-FFF2-40B4-BE49-F238E27FC236}">
                    <a16:creationId xmlns:a16="http://schemas.microsoft.com/office/drawing/2014/main" id="{45B1C486-2A4F-44EE-85C9-2A1F585F2598}"/>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dirty="0"/>
              </a:p>
            </p:txBody>
          </p:sp>
          <p:sp>
            <p:nvSpPr>
              <p:cNvPr id="56" name="Freeform 25">
                <a:extLst>
                  <a:ext uri="{FF2B5EF4-FFF2-40B4-BE49-F238E27FC236}">
                    <a16:creationId xmlns:a16="http://schemas.microsoft.com/office/drawing/2014/main" id="{4AD37262-FBC0-4A31-9805-69DDE7057C62}"/>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dirty="0"/>
              </a:p>
            </p:txBody>
          </p:sp>
          <p:sp>
            <p:nvSpPr>
              <p:cNvPr id="57" name="Freeform 26">
                <a:extLst>
                  <a:ext uri="{FF2B5EF4-FFF2-40B4-BE49-F238E27FC236}">
                    <a16:creationId xmlns:a16="http://schemas.microsoft.com/office/drawing/2014/main" id="{74B700BC-388D-4766-8BFA-434AABA8DDD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dirty="0"/>
              </a:p>
            </p:txBody>
          </p:sp>
          <p:sp>
            <p:nvSpPr>
              <p:cNvPr id="58" name="Freeform 27">
                <a:extLst>
                  <a:ext uri="{FF2B5EF4-FFF2-40B4-BE49-F238E27FC236}">
                    <a16:creationId xmlns:a16="http://schemas.microsoft.com/office/drawing/2014/main" id="{3835F92B-2C66-447E-A3E8-FD339D45B507}"/>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59" name="Freeform 28">
                <a:extLst>
                  <a:ext uri="{FF2B5EF4-FFF2-40B4-BE49-F238E27FC236}">
                    <a16:creationId xmlns:a16="http://schemas.microsoft.com/office/drawing/2014/main" id="{7A8688B6-CDBA-4563-AFC0-5CF69CC73772}"/>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60" name="Freeform 29">
                <a:extLst>
                  <a:ext uri="{FF2B5EF4-FFF2-40B4-BE49-F238E27FC236}">
                    <a16:creationId xmlns:a16="http://schemas.microsoft.com/office/drawing/2014/main" id="{9EF82270-350A-4335-9498-4823F3152254}"/>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sp>
            <p:nvSpPr>
              <p:cNvPr id="61" name="Freeform 30">
                <a:extLst>
                  <a:ext uri="{FF2B5EF4-FFF2-40B4-BE49-F238E27FC236}">
                    <a16:creationId xmlns:a16="http://schemas.microsoft.com/office/drawing/2014/main" id="{03EBEEBA-D084-4628-BD19-C6FA95B16CD7}"/>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grpSp>
      </p:grpSp>
      <p:sp>
        <p:nvSpPr>
          <p:cNvPr id="62" name="Text Placeholder 5">
            <a:extLst>
              <a:ext uri="{FF2B5EF4-FFF2-40B4-BE49-F238E27FC236}">
                <a16:creationId xmlns:a16="http://schemas.microsoft.com/office/drawing/2014/main" id="{4D807639-2A93-428D-86DC-2A0C19E22E74}"/>
              </a:ext>
            </a:extLst>
          </p:cNvPr>
          <p:cNvSpPr txBox="1">
            <a:spLocks/>
          </p:cNvSpPr>
          <p:nvPr/>
        </p:nvSpPr>
        <p:spPr>
          <a:xfrm>
            <a:off x="794478" y="8107839"/>
            <a:ext cx="5509500" cy="1893277"/>
          </a:xfrm>
          <a:prstGeom prst="rect">
            <a:avLst/>
          </a:prstGeom>
        </p:spPr>
        <p:txBody>
          <a:bodyPr numCol="1" spcCol="288000" anchor="t">
            <a:noAutofit/>
          </a:bodyPr>
          <a:lstStyle>
            <a:lvl1pPr marL="0" marR="0" indent="0" algn="just" defTabSz="583729"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0" marR="0" lvl="0" indent="0" algn="l" defTabSz="583729" rtl="0" eaLnBrk="1" fontAlgn="auto" latinLnBrk="0" hangingPunct="1">
              <a:lnSpc>
                <a:spcPct val="100000"/>
              </a:lnSpc>
              <a:spcBef>
                <a:spcPts val="0"/>
              </a:spcBef>
              <a:spcAft>
                <a:spcPts val="0"/>
              </a:spcAft>
              <a:buClrTx/>
              <a:buSzTx/>
              <a:buFontTx/>
              <a:buNone/>
              <a:tabLst/>
              <a:defRPr/>
            </a:pPr>
            <a:r>
              <a:rPr lang="en-IE" sz="1400" dirty="0">
                <a:latin typeface="Calibri" panose="020F0502020204030204" pitchFamily="34" charset="0"/>
                <a:cs typeface="Calibri" panose="020F0502020204030204" pitchFamily="34" charset="0"/>
              </a:rPr>
              <a:t>2015 hat TEG </a:t>
            </a:r>
            <a:r>
              <a:rPr lang="en-IE" sz="1400" dirty="0" err="1">
                <a:latin typeface="Calibri" panose="020F0502020204030204" pitchFamily="34" charset="0"/>
                <a:cs typeface="Calibri" panose="020F0502020204030204" pitchFamily="34" charset="0"/>
              </a:rPr>
              <a:t>einen</a:t>
            </a:r>
            <a:r>
              <a:rPr lang="en-IE" sz="1400" dirty="0">
                <a:latin typeface="Calibri" panose="020F0502020204030204" pitchFamily="34" charset="0"/>
                <a:cs typeface="Calibri" panose="020F0502020204030204" pitchFamily="34" charset="0"/>
              </a:rPr>
              <a:t> </a:t>
            </a:r>
            <a:r>
              <a:rPr lang="en-IE" sz="1400" dirty="0">
                <a:latin typeface="Calibri" panose="020F0502020204030204" pitchFamily="34" charset="0"/>
                <a:cs typeface="Calibri" panose="020F0502020204030204" pitchFamily="34" charset="0"/>
                <a:hlinkClick r:id="rId6"/>
              </a:rPr>
              <a:t>Wellness-Monat</a:t>
            </a:r>
            <a:r>
              <a:rPr lang="en-IE" sz="1400"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eingeführt, der Vorträge zu Themen wie Ernährung, Bewegung, Schlaf, Stress und Stimmungslage sowie zur Vorbeugung und Bewältigung von Depressionen umfasst. Außerdem werden unter dem Titel "Good2talk" Vorträge über psychische Gesundheit und Gemeinwesenarbeit angeboten. </a:t>
            </a:r>
            <a:endParaRPr lang="en-IE" sz="1400" dirty="0">
              <a:latin typeface="Calibri" panose="020F0502020204030204" pitchFamily="34" charset="0"/>
              <a:cs typeface="Calibri" panose="020F0502020204030204" pitchFamily="34" charset="0"/>
            </a:endParaRPr>
          </a:p>
        </p:txBody>
      </p:sp>
      <p:pic>
        <p:nvPicPr>
          <p:cNvPr id="63" name="Picture 2" descr="Irish Flag Very Small Reflective Decal Sticker Ireland | eBay">
            <a:extLst>
              <a:ext uri="{FF2B5EF4-FFF2-40B4-BE49-F238E27FC236}">
                <a16:creationId xmlns:a16="http://schemas.microsoft.com/office/drawing/2014/main" id="{A1913444-DF58-47CC-8D20-AEDC5CF22C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8" y="-20480"/>
            <a:ext cx="1419330" cy="889446"/>
          </a:xfrm>
          <a:prstGeom prst="rect">
            <a:avLst/>
          </a:prstGeom>
          <a:noFill/>
          <a:extLst>
            <a:ext uri="{909E8E84-426E-40DD-AFC4-6F175D3DCCD1}">
              <a14:hiddenFill xmlns:a14="http://schemas.microsoft.com/office/drawing/2010/main">
                <a:solidFill>
                  <a:srgbClr val="FFFFFF"/>
                </a:solidFill>
              </a14:hiddenFill>
            </a:ext>
          </a:extLst>
        </p:spPr>
      </p:pic>
      <p:pic>
        <p:nvPicPr>
          <p:cNvPr id="124" name="Grafik 123">
            <a:extLst>
              <a:ext uri="{FF2B5EF4-FFF2-40B4-BE49-F238E27FC236}">
                <a16:creationId xmlns:a16="http://schemas.microsoft.com/office/drawing/2014/main" id="{25EDA0B2-AA3B-8BF1-A500-C20C36C954D4}"/>
              </a:ext>
            </a:extLst>
          </p:cNvPr>
          <p:cNvPicPr>
            <a:picLocks noChangeAspect="1"/>
          </p:cNvPicPr>
          <p:nvPr/>
        </p:nvPicPr>
        <p:blipFill>
          <a:blip r:embed="rId8"/>
          <a:stretch>
            <a:fillRect/>
          </a:stretch>
        </p:blipFill>
        <p:spPr>
          <a:xfrm>
            <a:off x="290702" y="9266978"/>
            <a:ext cx="1083165" cy="324158"/>
          </a:xfrm>
          <a:prstGeom prst="rect">
            <a:avLst/>
          </a:prstGeom>
        </p:spPr>
      </p:pic>
      <p:sp>
        <p:nvSpPr>
          <p:cNvPr id="125" name="Textfeld 124">
            <a:extLst>
              <a:ext uri="{FF2B5EF4-FFF2-40B4-BE49-F238E27FC236}">
                <a16:creationId xmlns:a16="http://schemas.microsoft.com/office/drawing/2014/main" id="{BB95473B-6618-4735-3B77-1893D752382B}"/>
              </a:ext>
            </a:extLst>
          </p:cNvPr>
          <p:cNvSpPr txBox="1"/>
          <p:nvPr/>
        </p:nvSpPr>
        <p:spPr>
          <a:xfrm>
            <a:off x="1337966" y="9244391"/>
            <a:ext cx="2913823" cy="369332"/>
          </a:xfrm>
          <a:prstGeom prst="rect">
            <a:avLst/>
          </a:prstGeom>
          <a:solidFill>
            <a:schemeClr val="bg1"/>
          </a:solidFill>
        </p:spPr>
        <p:txBody>
          <a:bodyPr wrap="square" rtlCol="0">
            <a:spAutoFit/>
          </a:bodyPr>
          <a:lstStyle/>
          <a:p>
            <a:pPr algn="l"/>
            <a:r>
              <a:rPr lang="de-DE" sz="6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Dieses Projekt wurde mit Unterstützung der Europäischen Kommission finanziert. Die Verantwortung für den Inhalt dieser Veröffentlichung trägt allein der Verfasser; die Kommission haftet nicht für die weitere Verwendung der darin enthaltenen Angaben. </a:t>
            </a:r>
            <a:endParaRPr lang="en-GB" sz="600" dirty="0">
              <a:solidFill>
                <a:schemeClr val="tx1">
                  <a:lumMod val="75000"/>
                  <a:lumOff val="25000"/>
                </a:schemeClr>
              </a:solidFill>
            </a:endParaRPr>
          </a:p>
        </p:txBody>
      </p:sp>
      <p:sp>
        <p:nvSpPr>
          <p:cNvPr id="126" name="TextBox 96">
            <a:extLst>
              <a:ext uri="{FF2B5EF4-FFF2-40B4-BE49-F238E27FC236}">
                <a16:creationId xmlns:a16="http://schemas.microsoft.com/office/drawing/2014/main" id="{27F93407-401C-69F2-EFD0-71B277B179EB}"/>
              </a:ext>
            </a:extLst>
          </p:cNvPr>
          <p:cNvSpPr txBox="1"/>
          <p:nvPr/>
        </p:nvSpPr>
        <p:spPr>
          <a:xfrm>
            <a:off x="4300305" y="9429057"/>
            <a:ext cx="1679237" cy="184666"/>
          </a:xfrm>
          <a:prstGeom prst="rect">
            <a:avLst/>
          </a:prstGeom>
          <a:noFill/>
        </p:spPr>
        <p:txBody>
          <a:bodyPr wrap="square" rtlCol="0">
            <a:spAutoFit/>
          </a:bodyPr>
          <a:lstStyle>
            <a:defPPr marL="0" marR="0" indent="0" algn="l" defTabSz="201494" rtl="0" fontAlgn="auto" latinLnBrk="1" hangingPunct="0">
              <a:lnSpc>
                <a:spcPct val="100000"/>
              </a:lnSpc>
              <a:spcBef>
                <a:spcPts val="0"/>
              </a:spcBef>
              <a:spcAft>
                <a:spcPts val="0"/>
              </a:spcAft>
              <a:buClrTx/>
              <a:buSzTx/>
              <a:buFontTx/>
              <a:buNone/>
              <a:tabLst/>
              <a:defRPr kumimoji="0" sz="397" b="0" i="0" u="none" strike="noStrike" cap="none" spc="0" normalizeH="0" baseline="0">
                <a:ln>
                  <a:noFill/>
                </a:ln>
                <a:solidFill>
                  <a:srgbClr val="000000"/>
                </a:solidFill>
                <a:effectLst/>
                <a:uFillTx/>
              </a:defRPr>
            </a:defPPr>
            <a:lvl1pPr algn="l">
              <a:defRPr sz="600" kern="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t>Diese Ressource ist lizenziert unter CC BY 4.0</a:t>
            </a:r>
          </a:p>
        </p:txBody>
      </p:sp>
      <p:pic>
        <p:nvPicPr>
          <p:cNvPr id="127" name="Grafik 63">
            <a:extLst>
              <a:ext uri="{FF2B5EF4-FFF2-40B4-BE49-F238E27FC236}">
                <a16:creationId xmlns:a16="http://schemas.microsoft.com/office/drawing/2014/main" id="{DD6A0363-4A17-0469-BDAE-D575CBF853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9738" y="9393023"/>
            <a:ext cx="571500" cy="202621"/>
          </a:xfrm>
          <a:prstGeom prst="rect">
            <a:avLst/>
          </a:prstGeom>
        </p:spPr>
      </p:pic>
      <p:sp>
        <p:nvSpPr>
          <p:cNvPr id="130" name="Text Placeholder 6">
            <a:extLst>
              <a:ext uri="{FF2B5EF4-FFF2-40B4-BE49-F238E27FC236}">
                <a16:creationId xmlns:a16="http://schemas.microsoft.com/office/drawing/2014/main" id="{E3B40508-DDA3-A2F9-D196-5EB59FDBEF33}"/>
              </a:ext>
            </a:extLst>
          </p:cNvPr>
          <p:cNvSpPr txBox="1">
            <a:spLocks/>
          </p:cNvSpPr>
          <p:nvPr/>
        </p:nvSpPr>
        <p:spPr>
          <a:xfrm>
            <a:off x="794097" y="2515695"/>
            <a:ext cx="5435599"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r>
              <a:rPr lang="de-DE">
                <a:solidFill>
                  <a:srgbClr val="F29E38"/>
                </a:solidFill>
              </a:rPr>
              <a:t>CSR-Rahmen, -Prozesse und -Kommunikation des Unternehmens</a:t>
            </a:r>
          </a:p>
          <a:p>
            <a:pPr hangingPunct="1"/>
            <a:r>
              <a:rPr lang="de-DE" b="0" i="1">
                <a:ea typeface="Calibri" panose="020F0502020204030204" pitchFamily="34" charset="0"/>
              </a:rPr>
              <a:t>(CSR Mission, Ziele, KPIs, Reporting) </a:t>
            </a:r>
            <a:endParaRPr lang="de-DE" sz="1800" b="0" dirty="0"/>
          </a:p>
        </p:txBody>
      </p:sp>
      <p:sp>
        <p:nvSpPr>
          <p:cNvPr id="131" name="Text Placeholder 6">
            <a:extLst>
              <a:ext uri="{FF2B5EF4-FFF2-40B4-BE49-F238E27FC236}">
                <a16:creationId xmlns:a16="http://schemas.microsoft.com/office/drawing/2014/main" id="{A545BBF7-E652-A5C3-607E-4D574B826E8A}"/>
              </a:ext>
            </a:extLst>
          </p:cNvPr>
          <p:cNvSpPr txBox="1">
            <a:spLocks/>
          </p:cNvSpPr>
          <p:nvPr/>
        </p:nvSpPr>
        <p:spPr>
          <a:xfrm>
            <a:off x="789039" y="5215912"/>
            <a:ext cx="5435599"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r>
              <a:rPr lang="de-DE" dirty="0">
                <a:solidFill>
                  <a:srgbClr val="F29E38"/>
                </a:solidFill>
              </a:rPr>
              <a:t>Interne Demokratie und Transparenz</a:t>
            </a:r>
            <a:endParaRPr lang="de-DE" sz="1600" dirty="0"/>
          </a:p>
        </p:txBody>
      </p:sp>
      <p:sp>
        <p:nvSpPr>
          <p:cNvPr id="132" name="Text Placeholder 7">
            <a:extLst>
              <a:ext uri="{FF2B5EF4-FFF2-40B4-BE49-F238E27FC236}">
                <a16:creationId xmlns:a16="http://schemas.microsoft.com/office/drawing/2014/main" id="{A2C56BB5-9D16-085D-E202-DAE742525CCB}"/>
              </a:ext>
            </a:extLst>
          </p:cNvPr>
          <p:cNvSpPr txBox="1">
            <a:spLocks/>
          </p:cNvSpPr>
          <p:nvPr/>
        </p:nvSpPr>
        <p:spPr>
          <a:xfrm>
            <a:off x="794478" y="7605892"/>
            <a:ext cx="5430160"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0" marR="0" lvl="0" indent="0" algn="l" defTabSz="583729" rtl="0" latinLnBrk="0">
              <a:lnSpc>
                <a:spcPct val="100000"/>
              </a:lnSpc>
              <a:buClrTx/>
              <a:buSzTx/>
              <a:buFontTx/>
              <a:buNone/>
              <a:tabLst/>
            </a:pPr>
            <a:r>
              <a:rPr lang="en-IE" dirty="0" err="1">
                <a:solidFill>
                  <a:srgbClr val="F29E38"/>
                </a:solidFill>
                <a:sym typeface="Helvetica Light"/>
              </a:rPr>
              <a:t>Ernennung</a:t>
            </a:r>
            <a:r>
              <a:rPr lang="en-IE" dirty="0">
                <a:solidFill>
                  <a:srgbClr val="F29E38"/>
                </a:solidFill>
                <a:sym typeface="Helvetica Light"/>
              </a:rPr>
              <a:t> &amp; </a:t>
            </a:r>
            <a:r>
              <a:rPr lang="en-IE" dirty="0" err="1">
                <a:solidFill>
                  <a:srgbClr val="F29E38"/>
                </a:solidFill>
                <a:sym typeface="Helvetica Light"/>
              </a:rPr>
              <a:t>Kapazität</a:t>
            </a:r>
            <a:r>
              <a:rPr lang="en-IE" dirty="0">
                <a:solidFill>
                  <a:srgbClr val="F29E38"/>
                </a:solidFill>
                <a:sym typeface="Helvetica Light"/>
              </a:rPr>
              <a:t> von CSR</a:t>
            </a:r>
          </a:p>
          <a:p>
            <a:pPr marL="0" marR="0" lvl="0" indent="0" algn="l" defTabSz="583729" rtl="0" latinLnBrk="0">
              <a:lnSpc>
                <a:spcPct val="100000"/>
              </a:lnSpc>
              <a:buClrTx/>
              <a:buSzTx/>
              <a:buFontTx/>
              <a:buNone/>
              <a:tabLst/>
            </a:pPr>
            <a:r>
              <a:rPr lang="en-IE" sz="1200" b="0" i="1" dirty="0">
                <a:sym typeface="Helvetica Light"/>
              </a:rPr>
              <a:t>(CSR-</a:t>
            </a:r>
            <a:r>
              <a:rPr lang="en-IE" sz="1200" b="0" i="1" dirty="0" err="1">
                <a:sym typeface="Helvetica Light"/>
              </a:rPr>
              <a:t>Abteilung</a:t>
            </a:r>
            <a:r>
              <a:rPr lang="en-IE" sz="1200" b="0" i="1" dirty="0">
                <a:sym typeface="Helvetica Light"/>
              </a:rPr>
              <a:t>, Team, </a:t>
            </a:r>
            <a:r>
              <a:rPr lang="en-IE" sz="1200" b="0" i="1" dirty="0" err="1">
                <a:sym typeface="Helvetica Light"/>
              </a:rPr>
              <a:t>Manager:in</a:t>
            </a:r>
            <a:r>
              <a:rPr lang="en-IE" sz="1200" b="0" i="1" dirty="0">
                <a:sym typeface="Helvetica Light"/>
              </a:rPr>
              <a:t>)</a:t>
            </a:r>
          </a:p>
        </p:txBody>
      </p:sp>
    </p:spTree>
    <p:extLst>
      <p:ext uri="{BB962C8B-B14F-4D97-AF65-F5344CB8AC3E}">
        <p14:creationId xmlns:p14="http://schemas.microsoft.com/office/powerpoint/2010/main" val="41300792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93BB67-20B3-2142-AB7B-02A3C1AD02ED}"/>
              </a:ext>
            </a:extLst>
          </p:cNvPr>
          <p:cNvSpPr>
            <a:spLocks noGrp="1"/>
          </p:cNvSpPr>
          <p:nvPr>
            <p:ph type="body" sz="quarter" idx="32"/>
          </p:nvPr>
        </p:nvSpPr>
        <p:spPr/>
        <p:txBody>
          <a:bodyPr numCol="1"/>
          <a:lstStyle/>
          <a:p>
            <a:pPr marL="0" marR="0" lvl="0" indent="0" algn="l" defTabSz="583729" rtl="0" eaLnBrk="1" fontAlgn="auto" latinLnBrk="0" hangingPunct="1">
              <a:lnSpc>
                <a:spcPct val="100000"/>
              </a:lnSpc>
              <a:spcBef>
                <a:spcPts val="0"/>
              </a:spcBef>
              <a:spcAft>
                <a:spcPts val="0"/>
              </a:spcAft>
              <a:buClrTx/>
              <a:buSzTx/>
              <a:buFontTx/>
              <a:buNone/>
              <a:tabLst/>
              <a:defRPr/>
            </a:pPr>
            <a:r>
              <a:rPr lang="en-IE" sz="1400" dirty="0">
                <a:latin typeface="Calibri" panose="020F0502020204030204" pitchFamily="34" charset="0"/>
                <a:cs typeface="Calibri" panose="020F0502020204030204" pitchFamily="34" charset="0"/>
              </a:rPr>
              <a:t>Tico hat </a:t>
            </a:r>
            <a:r>
              <a:rPr lang="en-IE" sz="1400" dirty="0" err="1">
                <a:latin typeface="Calibri" panose="020F0502020204030204" pitchFamily="34" charset="0"/>
                <a:cs typeface="Calibri" panose="020F0502020204030204" pitchFamily="34" charset="0"/>
              </a:rPr>
              <a:t>ein</a:t>
            </a:r>
            <a:r>
              <a:rPr lang="en-IE" sz="1400" dirty="0">
                <a:latin typeface="Calibri" panose="020F0502020204030204" pitchFamily="34" charset="0"/>
                <a:cs typeface="Calibri" panose="020F0502020204030204" pitchFamily="34" charset="0"/>
              </a:rPr>
              <a:t> </a:t>
            </a:r>
            <a:r>
              <a:rPr lang="en-IE" sz="1400" dirty="0" err="1">
                <a:latin typeface="Calibri" panose="020F0502020204030204" pitchFamily="34" charset="0"/>
                <a:cs typeface="Calibri" panose="020F0502020204030204" pitchFamily="34" charset="0"/>
                <a:hlinkClick r:id="rId2"/>
              </a:rPr>
              <a:t>Gewinnbeteiligungssystem</a:t>
            </a:r>
            <a:r>
              <a:rPr lang="en-IE" sz="1400" dirty="0">
                <a:latin typeface="Calibri" panose="020F0502020204030204" pitchFamily="34" charset="0"/>
                <a:cs typeface="Calibri" panose="020F0502020204030204" pitchFamily="34" charset="0"/>
              </a:rPr>
              <a:t> </a:t>
            </a:r>
            <a:r>
              <a:rPr lang="de-DE" sz="1400" dirty="0">
                <a:latin typeface="Calibri" panose="020F0502020204030204" pitchFamily="34" charset="0"/>
                <a:cs typeface="Calibri" panose="020F0502020204030204" pitchFamily="34" charset="0"/>
              </a:rPr>
              <a:t>an dem alle Mitarbeiter teilnehmen. Wenn es Tico gut geht, geht es auch den Mitarbeitern gut. </a:t>
            </a:r>
          </a:p>
          <a:p>
            <a:pPr marL="0" marR="0" lvl="0" indent="0" algn="l" defTabSz="583729" rtl="0" eaLnBrk="1" fontAlgn="auto" latinLnBrk="0" hangingPunct="1">
              <a:lnSpc>
                <a:spcPct val="100000"/>
              </a:lnSpc>
              <a:spcBef>
                <a:spcPts val="0"/>
              </a:spcBef>
              <a:spcAft>
                <a:spcPts val="0"/>
              </a:spcAft>
              <a:buClrTx/>
              <a:buSzTx/>
              <a:buFontTx/>
              <a:buNone/>
              <a:tabLst/>
              <a:defRPr/>
            </a:pPr>
            <a:endParaRPr lang="en-IE" sz="1400" dirty="0">
              <a:latin typeface="Calibri" panose="020F0502020204030204" pitchFamily="34" charset="0"/>
              <a:cs typeface="Calibri" panose="020F0502020204030204" pitchFamily="34" charset="0"/>
            </a:endParaRPr>
          </a:p>
          <a:p>
            <a:pPr marL="0" marR="0" lvl="0" indent="0" algn="l" defTabSz="583729" rtl="0" eaLnBrk="1" fontAlgn="auto" latinLnBrk="0" hangingPunct="1">
              <a:lnSpc>
                <a:spcPct val="100000"/>
              </a:lnSpc>
              <a:spcBef>
                <a:spcPts val="0"/>
              </a:spcBef>
              <a:spcAft>
                <a:spcPts val="0"/>
              </a:spcAft>
              <a:buClrTx/>
              <a:buSzTx/>
              <a:buFontTx/>
              <a:buNone/>
              <a:tabLst/>
              <a:defRPr/>
            </a:pPr>
            <a:r>
              <a:rPr lang="en-IE" sz="1400" dirty="0" err="1"/>
              <a:t>Im</a:t>
            </a:r>
            <a:r>
              <a:rPr lang="en-GB"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2"/>
              </a:rPr>
              <a:t> Buddy System</a:t>
            </a:r>
            <a:r>
              <a:rPr lang="en-GB"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werden mindestens zwei Personen in jedem Bereich geschult, damit sie sich bei Bedarf gegenseitig vertreten können. Dies ermöglicht es den Mitarbeitern, ihrem Familien- und Privatleben Vorrang vor dem Berufsleben einzuräumen und die Auswirkungen auf die Produktion zu minimieren. </a:t>
            </a:r>
          </a:p>
          <a:p>
            <a:pPr marL="0" marR="0" lvl="0" indent="0" algn="l" defTabSz="583729" rtl="0" eaLnBrk="1" fontAlgn="auto" latinLnBrk="0" hangingPunct="1">
              <a:lnSpc>
                <a:spcPct val="100000"/>
              </a:lnSpc>
              <a:spcBef>
                <a:spcPts val="0"/>
              </a:spcBef>
              <a:spcAft>
                <a:spcPts val="0"/>
              </a:spcAft>
              <a:buClrTx/>
              <a:buSzTx/>
              <a:buFontTx/>
              <a:buNone/>
              <a:tabLst/>
              <a:defRPr/>
            </a:pPr>
            <a:endParaRPr lang="en-GB" sz="1400" dirty="0">
              <a:ea typeface="+mn-ea"/>
              <a:sym typeface="Helvetica Light"/>
            </a:endParaRPr>
          </a:p>
          <a:p>
            <a:pPr marL="0" marR="0" lvl="0" indent="0" algn="l" defTabSz="583729" rtl="0" eaLnBrk="1" fontAlgn="auto" latinLnBrk="0" hangingPunct="1">
              <a:lnSpc>
                <a:spcPct val="100000"/>
              </a:lnSpc>
              <a:spcBef>
                <a:spcPts val="0"/>
              </a:spcBef>
              <a:spcAft>
                <a:spcPts val="0"/>
              </a:spcAft>
              <a:buClrTx/>
              <a:buSzTx/>
              <a:buFontTx/>
              <a:buNone/>
              <a:tabLst/>
              <a:defRPr/>
            </a:pPr>
            <a:r>
              <a:rPr lang="en-GB"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Das 6-monatige </a:t>
            </a:r>
            <a:r>
              <a:rPr lang="en-GB"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2"/>
              </a:rPr>
              <a:t>Abwesenheitsprogramm</a:t>
            </a:r>
            <a:r>
              <a:rPr lang="en-GB"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2"/>
              </a:rPr>
              <a:t> </a:t>
            </a:r>
            <a:r>
              <a:rPr lang="de-D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ist für Mitarbeitende gedacht, die eine berufliche Auszeit nehmen möchten. </a:t>
            </a:r>
            <a:endParaRPr lang="en-US" sz="1400" dirty="0"/>
          </a:p>
        </p:txBody>
      </p:sp>
      <p:sp>
        <p:nvSpPr>
          <p:cNvPr id="9" name="Text Placeholder 8">
            <a:extLst>
              <a:ext uri="{FF2B5EF4-FFF2-40B4-BE49-F238E27FC236}">
                <a16:creationId xmlns:a16="http://schemas.microsoft.com/office/drawing/2014/main" id="{D81064AC-77E8-294D-B5E3-6B925EE515BB}"/>
              </a:ext>
            </a:extLst>
          </p:cNvPr>
          <p:cNvSpPr>
            <a:spLocks noGrp="1"/>
          </p:cNvSpPr>
          <p:nvPr>
            <p:ph type="body" sz="quarter" idx="59"/>
          </p:nvPr>
        </p:nvSpPr>
        <p:spPr>
          <a:xfrm>
            <a:off x="3819524" y="1082991"/>
            <a:ext cx="2933701" cy="1632228"/>
          </a:xfrm>
        </p:spPr>
        <p:txBody>
          <a:bodyPr/>
          <a:lstStyle/>
          <a:p>
            <a:r>
              <a:rPr lang="de-DE" sz="1400" dirty="0"/>
              <a:t>Wir sind bestrebt, ein integratives, warmes und einladendes Arbeitsumfeld zu schaffen, in dem der Stress bewältigt werden kann. Dies erreichen wir, indem wir uns verpflichten, die wirtschaftlichen, sozialen, kulturellen, politischen und bürgerlichen Rechte aller an unseren Tätigkeiten Beteiligten zu achten.</a:t>
            </a:r>
            <a:endParaRPr lang="en-US" sz="1200" dirty="0"/>
          </a:p>
        </p:txBody>
      </p:sp>
      <p:sp>
        <p:nvSpPr>
          <p:cNvPr id="10" name="Text Placeholder 9">
            <a:extLst>
              <a:ext uri="{FF2B5EF4-FFF2-40B4-BE49-F238E27FC236}">
                <a16:creationId xmlns:a16="http://schemas.microsoft.com/office/drawing/2014/main" id="{003BFAF5-A772-CC42-9ED3-997BA0353700}"/>
              </a:ext>
            </a:extLst>
          </p:cNvPr>
          <p:cNvSpPr>
            <a:spLocks noGrp="1"/>
          </p:cNvSpPr>
          <p:nvPr>
            <p:ph type="body" sz="quarter" idx="60"/>
          </p:nvPr>
        </p:nvSpPr>
        <p:spPr>
          <a:prstGeom prst="rect">
            <a:avLst/>
          </a:prstGeom>
        </p:spPr>
        <p:txBody>
          <a:bodyPr/>
          <a:lstStyle/>
          <a:p>
            <a:r>
              <a:rPr lang="en-US" dirty="0"/>
              <a:t>“</a:t>
            </a:r>
          </a:p>
        </p:txBody>
      </p:sp>
      <p:sp>
        <p:nvSpPr>
          <p:cNvPr id="13" name="Text Placeholder 12">
            <a:extLst>
              <a:ext uri="{FF2B5EF4-FFF2-40B4-BE49-F238E27FC236}">
                <a16:creationId xmlns:a16="http://schemas.microsoft.com/office/drawing/2014/main" id="{60676D48-B9A1-FD45-9FAF-F48E4636748D}"/>
              </a:ext>
            </a:extLst>
          </p:cNvPr>
          <p:cNvSpPr>
            <a:spLocks noGrp="1"/>
          </p:cNvSpPr>
          <p:nvPr>
            <p:ph type="body" sz="quarter" idx="63"/>
          </p:nvPr>
        </p:nvSpPr>
        <p:spPr>
          <a:xfrm>
            <a:off x="926913" y="7418064"/>
            <a:ext cx="5412847" cy="1526820"/>
          </a:xfrm>
        </p:spPr>
        <p:txBody>
          <a:bodyPr/>
          <a:lstStyle/>
          <a:p>
            <a:pPr marL="0" indent="0">
              <a:buNone/>
            </a:pP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TEG hat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rPr>
              <a:t>eine</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CSR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ethische</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 CSR-</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Einkaufspolitik</a:t>
            </a:r>
            <a:r>
              <a:rPr lang="en-IE" sz="1400" dirty="0">
                <a:ea typeface="+mn-ea"/>
                <a:sym typeface="Helvetica Light"/>
              </a:rPr>
              <a:t> </a:t>
            </a:r>
            <a:r>
              <a:rPr lang="en-IE" sz="1400" dirty="0" err="1">
                <a:ea typeface="+mn-ea"/>
                <a:sym typeface="Helvetica Light"/>
              </a:rPr>
              <a:t>sowie</a:t>
            </a:r>
            <a:r>
              <a:rPr lang="en-IE" sz="1400" dirty="0">
                <a:ea typeface="+mn-ea"/>
                <a:sym typeface="Helvetica Light"/>
              </a:rPr>
              <a:t> </a:t>
            </a:r>
            <a:r>
              <a:rPr lang="en-IE" sz="1400" dirty="0" err="1">
                <a:ea typeface="+mn-ea"/>
                <a:sym typeface="Helvetica Light"/>
              </a:rPr>
              <a:t>einen</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ethischen</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Beschaffungsprozess</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 </a:t>
            </a:r>
            <a:r>
              <a:rPr lang="en-IE" sz="1400" dirty="0">
                <a:ea typeface="+mn-ea"/>
                <a:sym typeface="Helvetica Light"/>
              </a:rPr>
              <a:t> und </a:t>
            </a:r>
            <a:r>
              <a:rPr lang="en-IE" sz="1400" dirty="0" err="1">
                <a:ea typeface="+mn-ea"/>
                <a:sym typeface="Helvetica Light"/>
              </a:rPr>
              <a:t>eine</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hlinkClick r:id="rId4"/>
              </a:rPr>
              <a:t>Umweltverpflichtung</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4"/>
              </a:rPr>
              <a:t> </a:t>
            </a:r>
            <a:r>
              <a:rPr lang="en-IE" sz="14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rPr>
              <a:t>entwickelt</a:t>
            </a:r>
            <a:r>
              <a:rPr lang="en-IE" sz="14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a:t>
            </a:r>
            <a:endParaRPr lang="en-IE" sz="1400" dirty="0">
              <a:latin typeface="Calibri" panose="020F0502020204030204" pitchFamily="34" charset="0"/>
              <a:cs typeface="Calibri" panose="020F0502020204030204" pitchFamily="34" charset="0"/>
            </a:endParaRPr>
          </a:p>
        </p:txBody>
      </p:sp>
      <p:grpSp>
        <p:nvGrpSpPr>
          <p:cNvPr id="48" name="Group 47">
            <a:extLst>
              <a:ext uri="{FF2B5EF4-FFF2-40B4-BE49-F238E27FC236}">
                <a16:creationId xmlns:a16="http://schemas.microsoft.com/office/drawing/2014/main" id="{3B5A89C3-2C44-FD4C-84A0-170EB5E3CAED}"/>
              </a:ext>
            </a:extLst>
          </p:cNvPr>
          <p:cNvGrpSpPr/>
          <p:nvPr/>
        </p:nvGrpSpPr>
        <p:grpSpPr>
          <a:xfrm>
            <a:off x="269443" y="3834676"/>
            <a:ext cx="6580610" cy="392129"/>
            <a:chOff x="269443" y="3834676"/>
            <a:chExt cx="6580610" cy="392129"/>
          </a:xfrm>
          <a:solidFill>
            <a:srgbClr val="027354"/>
          </a:solidFill>
        </p:grpSpPr>
        <p:cxnSp>
          <p:nvCxnSpPr>
            <p:cNvPr id="18" name="Straight Connector 17">
              <a:extLst>
                <a:ext uri="{FF2B5EF4-FFF2-40B4-BE49-F238E27FC236}">
                  <a16:creationId xmlns:a16="http://schemas.microsoft.com/office/drawing/2014/main" id="{E1A171FA-7197-4D4B-A02B-219696EA701F}"/>
                </a:ext>
              </a:extLst>
            </p:cNvPr>
            <p:cNvCxnSpPr>
              <a:cxnSpLocks/>
            </p:cNvCxnSpPr>
            <p:nvPr/>
          </p:nvCxnSpPr>
          <p:spPr>
            <a:xfrm flipH="1">
              <a:off x="726967" y="4044828"/>
              <a:ext cx="6123086" cy="0"/>
            </a:xfrm>
            <a:prstGeom prst="line">
              <a:avLst/>
            </a:prstGeom>
            <a:grp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22" name="Graphic 3">
              <a:extLst>
                <a:ext uri="{FF2B5EF4-FFF2-40B4-BE49-F238E27FC236}">
                  <a16:creationId xmlns:a16="http://schemas.microsoft.com/office/drawing/2014/main" id="{C5467AC8-E1E2-3D41-8824-0BDF0F8DF4D1}"/>
                </a:ext>
              </a:extLst>
            </p:cNvPr>
            <p:cNvGrpSpPr/>
            <p:nvPr/>
          </p:nvGrpSpPr>
          <p:grpSpPr>
            <a:xfrm>
              <a:off x="269443" y="3834676"/>
              <a:ext cx="363852" cy="392129"/>
              <a:chOff x="8697387" y="3737866"/>
              <a:chExt cx="1058709" cy="1140988"/>
            </a:xfrm>
            <a:grpFill/>
          </p:grpSpPr>
          <p:sp>
            <p:nvSpPr>
              <p:cNvPr id="24" name="Freeform 23">
                <a:extLst>
                  <a:ext uri="{FF2B5EF4-FFF2-40B4-BE49-F238E27FC236}">
                    <a16:creationId xmlns:a16="http://schemas.microsoft.com/office/drawing/2014/main" id="{A0C5CE5C-1980-B949-A1A0-ABF37AE33DBE}"/>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CDDEC367-4683-3148-9B31-4DC70EBC9D38}"/>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3F72155F-BDE2-7F49-BCC9-76ECCB932F61}"/>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A2BCE3CC-5F02-C044-9D79-1E4B4F3870C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854410-9AFD-564C-8E31-BF857D2DCEB7}"/>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116DDF3-D90F-0A4E-8788-47DBF47F3B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59715759-39E2-B64F-95F0-741A341A4A1C}"/>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8709B1C-E4D2-614B-BEB4-69753A7C1E00}"/>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dirty="0"/>
              </a:p>
            </p:txBody>
          </p:sp>
        </p:grpSp>
      </p:grpSp>
      <p:grpSp>
        <p:nvGrpSpPr>
          <p:cNvPr id="49" name="Group 48">
            <a:extLst>
              <a:ext uri="{FF2B5EF4-FFF2-40B4-BE49-F238E27FC236}">
                <a16:creationId xmlns:a16="http://schemas.microsoft.com/office/drawing/2014/main" id="{FF1C6C02-F121-F142-BD19-42271C1E9E31}"/>
              </a:ext>
            </a:extLst>
          </p:cNvPr>
          <p:cNvGrpSpPr/>
          <p:nvPr/>
        </p:nvGrpSpPr>
        <p:grpSpPr>
          <a:xfrm>
            <a:off x="270602" y="7035440"/>
            <a:ext cx="6604710" cy="384466"/>
            <a:chOff x="253290" y="7338001"/>
            <a:chExt cx="6604710" cy="384466"/>
          </a:xfrm>
          <a:solidFill>
            <a:srgbClr val="027354"/>
          </a:solidFill>
        </p:grpSpPr>
        <p:cxnSp>
          <p:nvCxnSpPr>
            <p:cNvPr id="20" name="Straight Connector 19">
              <a:extLst>
                <a:ext uri="{FF2B5EF4-FFF2-40B4-BE49-F238E27FC236}">
                  <a16:creationId xmlns:a16="http://schemas.microsoft.com/office/drawing/2014/main" id="{A83109D4-A669-C34E-B384-9F21A40A02A4}"/>
                </a:ext>
              </a:extLst>
            </p:cNvPr>
            <p:cNvCxnSpPr>
              <a:cxnSpLocks/>
            </p:cNvCxnSpPr>
            <p:nvPr/>
          </p:nvCxnSpPr>
          <p:spPr>
            <a:xfrm flipH="1">
              <a:off x="734914" y="7530235"/>
              <a:ext cx="6123086" cy="0"/>
            </a:xfrm>
            <a:prstGeom prst="line">
              <a:avLst/>
            </a:prstGeom>
            <a:grp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36" name="Graphic 2">
              <a:extLst>
                <a:ext uri="{FF2B5EF4-FFF2-40B4-BE49-F238E27FC236}">
                  <a16:creationId xmlns:a16="http://schemas.microsoft.com/office/drawing/2014/main" id="{869722C5-B5FC-614A-920C-405EAC10B317}"/>
                </a:ext>
              </a:extLst>
            </p:cNvPr>
            <p:cNvGrpSpPr/>
            <p:nvPr/>
          </p:nvGrpSpPr>
          <p:grpSpPr>
            <a:xfrm>
              <a:off x="253290" y="7338001"/>
              <a:ext cx="380005" cy="384466"/>
              <a:chOff x="7190753" y="5365577"/>
              <a:chExt cx="745522" cy="754273"/>
            </a:xfrm>
            <a:grpFill/>
          </p:grpSpPr>
          <p:sp>
            <p:nvSpPr>
              <p:cNvPr id="37" name="Freeform 36">
                <a:extLst>
                  <a:ext uri="{FF2B5EF4-FFF2-40B4-BE49-F238E27FC236}">
                    <a16:creationId xmlns:a16="http://schemas.microsoft.com/office/drawing/2014/main" id="{198C42EF-EF35-BA4A-B03C-51029C0C6D7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0B54CE1-20D2-7143-A8DD-4EF0FFB94B3D}"/>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125C22B8-A3B4-0F49-A2B8-93A556344017}"/>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6B1FDABE-EE76-3C43-90E1-9289922558AA}"/>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9A2F8339-5F37-2C45-868C-6F67DE9AB7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A0B35E4-3190-9847-9A69-DE8E557CB34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614F19A4-5D15-3F45-9309-E225591DE85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8AF145E6-F4CF-044C-88A6-996B97EF088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72E76540-C805-7046-931B-6CE2B00FB8F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dirty="0"/>
              </a:p>
            </p:txBody>
          </p:sp>
        </p:grpSp>
      </p:grpSp>
      <p:sp>
        <p:nvSpPr>
          <p:cNvPr id="59" name="Text Placeholder 12">
            <a:extLst>
              <a:ext uri="{FF2B5EF4-FFF2-40B4-BE49-F238E27FC236}">
                <a16:creationId xmlns:a16="http://schemas.microsoft.com/office/drawing/2014/main" id="{C7524627-ABB1-4F56-B87D-D9947BFC036E}"/>
              </a:ext>
            </a:extLst>
          </p:cNvPr>
          <p:cNvSpPr txBox="1">
            <a:spLocks/>
          </p:cNvSpPr>
          <p:nvPr/>
        </p:nvSpPr>
        <p:spPr>
          <a:xfrm>
            <a:off x="922714" y="7326476"/>
            <a:ext cx="5412847" cy="1526820"/>
          </a:xfrm>
          <a:prstGeom prst="rect">
            <a:avLst/>
          </a:prstGeom>
        </p:spPr>
        <p:txBody>
          <a:bodyPr numCol="1" spcCol="288000" anchor="t">
            <a:noAutofit/>
          </a:bodyPr>
          <a:lstStyle>
            <a:lvl1pPr marL="171450" marR="0" indent="-171450" algn="just" defTabSz="583729" rtl="0" latinLnBrk="0">
              <a:lnSpc>
                <a:spcPct val="100000"/>
              </a:lnSpc>
              <a:spcBef>
                <a:spcPts val="0"/>
              </a:spcBef>
              <a:spcAft>
                <a:spcPts val="0"/>
              </a:spcAft>
              <a:buClr>
                <a:srgbClr val="40B894"/>
              </a:buClr>
              <a:buSzTx/>
              <a:buFont typeface="Arial" panose="020B0604020202020204" pitchFamily="34" charset="0"/>
              <a:buChar char="•"/>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228600" indent="-228600">
              <a:buFont typeface="+mj-lt"/>
              <a:buAutoNum type="arabicPeriod"/>
            </a:pPr>
            <a:endParaRPr lang="en-IE" sz="1400" dirty="0"/>
          </a:p>
        </p:txBody>
      </p:sp>
      <p:pic>
        <p:nvPicPr>
          <p:cNvPr id="33" name="Picture Placeholder 6">
            <a:extLst>
              <a:ext uri="{FF2B5EF4-FFF2-40B4-BE49-F238E27FC236}">
                <a16:creationId xmlns:a16="http://schemas.microsoft.com/office/drawing/2014/main" id="{970BE6D4-2D51-48EA-8FE2-20967262C697}"/>
              </a:ext>
            </a:extLst>
          </p:cNvPr>
          <p:cNvPicPr>
            <a:picLocks noChangeAspect="1"/>
          </p:cNvPicPr>
          <p:nvPr/>
        </p:nvPicPr>
        <p:blipFill rotWithShape="1">
          <a:blip r:embed="rId5">
            <a:extLst>
              <a:ext uri="{28A0092B-C50C-407E-A947-70E740481C1C}">
                <a14:useLocalDpi xmlns:a14="http://schemas.microsoft.com/office/drawing/2010/main" val="0"/>
              </a:ext>
            </a:extLst>
          </a:blip>
          <a:srcRect l="22899" t="-5644" r="22937" b="5644"/>
          <a:stretch/>
        </p:blipFill>
        <p:spPr>
          <a:xfrm>
            <a:off x="-28575" y="-290513"/>
            <a:ext cx="3733800" cy="3308351"/>
          </a:xfrm>
          <a:custGeom>
            <a:avLst/>
            <a:gdLst>
              <a:gd name="connsiteX0" fmla="*/ 3294437 w 3980329"/>
              <a:gd name="connsiteY0" fmla="*/ 0 h 2773463"/>
              <a:gd name="connsiteX1" fmla="*/ 3975641 w 3980329"/>
              <a:gd name="connsiteY1" fmla="*/ 1879710 h 2773463"/>
              <a:gd name="connsiteX2" fmla="*/ 3980329 w 3980329"/>
              <a:gd name="connsiteY2" fmla="*/ 1881241 h 2773463"/>
              <a:gd name="connsiteX3" fmla="*/ 0 w 3980329"/>
              <a:gd name="connsiteY3" fmla="*/ 2773463 h 2773463"/>
              <a:gd name="connsiteX4" fmla="*/ 1 w 3980329"/>
              <a:gd name="connsiteY4" fmla="*/ 246031 h 2773463"/>
              <a:gd name="connsiteX0" fmla="*/ 3330863 w 4016755"/>
              <a:gd name="connsiteY0" fmla="*/ 158057 h 2931520"/>
              <a:gd name="connsiteX1" fmla="*/ 4012067 w 4016755"/>
              <a:gd name="connsiteY1" fmla="*/ 2037767 h 2931520"/>
              <a:gd name="connsiteX2" fmla="*/ 4016755 w 4016755"/>
              <a:gd name="connsiteY2" fmla="*/ 2039298 h 2931520"/>
              <a:gd name="connsiteX3" fmla="*/ 36426 w 4016755"/>
              <a:gd name="connsiteY3" fmla="*/ 2931520 h 2931520"/>
              <a:gd name="connsiteX4" fmla="*/ 0 w 4016755"/>
              <a:gd name="connsiteY4" fmla="*/ 14021 h 2931520"/>
              <a:gd name="connsiteX5" fmla="*/ 3330863 w 4016755"/>
              <a:gd name="connsiteY5" fmla="*/ 158057 h 29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6755" h="2931520">
                <a:moveTo>
                  <a:pt x="3330863" y="158057"/>
                </a:moveTo>
                <a:lnTo>
                  <a:pt x="4012067" y="2037767"/>
                </a:lnTo>
                <a:lnTo>
                  <a:pt x="4016755" y="2039298"/>
                </a:lnTo>
                <a:lnTo>
                  <a:pt x="36426" y="2931520"/>
                </a:lnTo>
                <a:lnTo>
                  <a:pt x="0" y="14021"/>
                </a:lnTo>
                <a:cubicBezTo>
                  <a:pt x="1098145" y="-67989"/>
                  <a:pt x="2232718" y="240067"/>
                  <a:pt x="3330863" y="158057"/>
                </a:cubicBezTo>
                <a:close/>
              </a:path>
            </a:pathLst>
          </a:custGeom>
        </p:spPr>
      </p:pic>
      <p:sp>
        <p:nvSpPr>
          <p:cNvPr id="118" name="Text Placeholder 7">
            <a:extLst>
              <a:ext uri="{FF2B5EF4-FFF2-40B4-BE49-F238E27FC236}">
                <a16:creationId xmlns:a16="http://schemas.microsoft.com/office/drawing/2014/main" id="{1CE70DD7-2931-296E-409C-263D4928A6D9}"/>
              </a:ext>
            </a:extLst>
          </p:cNvPr>
          <p:cNvSpPr>
            <a:spLocks noGrp="1"/>
          </p:cNvSpPr>
          <p:nvPr>
            <p:ph type="body" sz="quarter" idx="58"/>
          </p:nvPr>
        </p:nvSpPr>
        <p:spPr>
          <a:xfrm>
            <a:off x="764840" y="3641295"/>
            <a:ext cx="5430160" cy="329371"/>
          </a:xfrm>
        </p:spPr>
        <p:txBody>
          <a:bodyPr/>
          <a:lstStyle/>
          <a:p>
            <a:pPr>
              <a:lnSpc>
                <a:spcPct val="100000"/>
              </a:lnSpc>
            </a:pPr>
            <a:r>
              <a:rPr lang="de-DE" dirty="0">
                <a:solidFill>
                  <a:srgbClr val="F29E38"/>
                </a:solidFill>
              </a:rPr>
              <a:t>Beteiligung der </a:t>
            </a:r>
            <a:r>
              <a:rPr lang="de-DE" dirty="0" err="1">
                <a:solidFill>
                  <a:srgbClr val="F29E38"/>
                </a:solidFill>
              </a:rPr>
              <a:t>Mitarbeiter:innen</a:t>
            </a:r>
            <a:endParaRPr lang="de-DE" dirty="0">
              <a:solidFill>
                <a:srgbClr val="F29E38"/>
              </a:solidFill>
            </a:endParaRPr>
          </a:p>
          <a:p>
            <a:pPr>
              <a:lnSpc>
                <a:spcPct val="100000"/>
              </a:lnSpc>
            </a:pPr>
            <a:r>
              <a:rPr lang="de-DE" sz="1400" b="0" i="1" dirty="0">
                <a:effectLst/>
                <a:latin typeface="Calibri" panose="020F0502020204030204" pitchFamily="34" charset="0"/>
                <a:ea typeface="Calibri" panose="020F0502020204030204" pitchFamily="34" charset="0"/>
                <a:cs typeface="Calibri" panose="020F0502020204030204" pitchFamily="34" charset="0"/>
              </a:rPr>
              <a:t>(Eigentum, Aktien als Teil der Anwerbung, Bindung)</a:t>
            </a:r>
            <a:endParaRPr lang="de-DE" dirty="0"/>
          </a:p>
        </p:txBody>
      </p:sp>
      <p:sp>
        <p:nvSpPr>
          <p:cNvPr id="119" name="Text Placeholder 11">
            <a:extLst>
              <a:ext uri="{FF2B5EF4-FFF2-40B4-BE49-F238E27FC236}">
                <a16:creationId xmlns:a16="http://schemas.microsoft.com/office/drawing/2014/main" id="{AC374EE0-D006-ED8D-785A-3633F78556A2}"/>
              </a:ext>
            </a:extLst>
          </p:cNvPr>
          <p:cNvSpPr txBox="1">
            <a:spLocks/>
          </p:cNvSpPr>
          <p:nvPr/>
        </p:nvSpPr>
        <p:spPr>
          <a:xfrm>
            <a:off x="755025" y="6774942"/>
            <a:ext cx="5132055" cy="400013"/>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lnSpc>
                <a:spcPct val="100000"/>
              </a:lnSpc>
            </a:pPr>
            <a:r>
              <a:rPr lang="de-DE">
                <a:solidFill>
                  <a:srgbClr val="F29E38"/>
                </a:solidFill>
                <a:ea typeface="Calibri" panose="020F0502020204030204" pitchFamily="34" charset="0"/>
                <a:sym typeface="Helvetica Light"/>
              </a:rPr>
              <a:t>Sozialer Dialog und Verantwortlichkeiten</a:t>
            </a:r>
          </a:p>
          <a:p>
            <a:pPr hangingPunct="1">
              <a:lnSpc>
                <a:spcPct val="100000"/>
              </a:lnSpc>
            </a:pPr>
            <a:r>
              <a:rPr lang="de-DE" b="0" i="1">
                <a:ea typeface="Calibri" panose="020F0502020204030204" pitchFamily="34" charset="0"/>
                <a:sym typeface="Helvetica Light"/>
              </a:rPr>
              <a:t>(Beteiligung an Gewerkschaften, Ethikkodex usw.)</a:t>
            </a:r>
            <a:endParaRPr lang="de-DE" b="0" i="1" dirty="0">
              <a:ea typeface="Calibri" panose="020F0502020204030204" pitchFamily="34" charset="0"/>
              <a:sym typeface="Helvetica Light"/>
            </a:endParaRPr>
          </a:p>
        </p:txBody>
      </p:sp>
    </p:spTree>
    <p:extLst>
      <p:ext uri="{BB962C8B-B14F-4D97-AF65-F5344CB8AC3E}">
        <p14:creationId xmlns:p14="http://schemas.microsoft.com/office/powerpoint/2010/main" val="34949504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E300DE-75A8-5B41-97DE-2C4A118FB98D}"/>
              </a:ext>
            </a:extLst>
          </p:cNvPr>
          <p:cNvSpPr>
            <a:spLocks noGrp="1"/>
          </p:cNvSpPr>
          <p:nvPr>
            <p:ph type="body" sz="quarter" idx="58"/>
          </p:nvPr>
        </p:nvSpPr>
        <p:spPr>
          <a:xfrm>
            <a:off x="3545480" y="419100"/>
            <a:ext cx="2954573" cy="594546"/>
          </a:xfrm>
          <a:solidFill>
            <a:srgbClr val="F29E38"/>
          </a:solidFill>
        </p:spPr>
        <p:txBody>
          <a:bodyPr/>
          <a:lstStyle/>
          <a:p>
            <a:r>
              <a:rPr lang="en-IE" dirty="0" err="1">
                <a:solidFill>
                  <a:schemeClr val="bg1"/>
                </a:solidFill>
              </a:rPr>
              <a:t>Nationale</a:t>
            </a:r>
            <a:r>
              <a:rPr lang="en-IE" dirty="0">
                <a:solidFill>
                  <a:schemeClr val="bg1"/>
                </a:solidFill>
              </a:rPr>
              <a:t> </a:t>
            </a:r>
            <a:r>
              <a:rPr lang="en-IE" dirty="0" err="1">
                <a:solidFill>
                  <a:schemeClr val="bg1"/>
                </a:solidFill>
              </a:rPr>
              <a:t>Unterstützung</a:t>
            </a:r>
            <a:r>
              <a:rPr lang="en-IE" dirty="0">
                <a:solidFill>
                  <a:schemeClr val="bg1"/>
                </a:solidFill>
              </a:rPr>
              <a:t>/</a:t>
            </a:r>
            <a:r>
              <a:rPr lang="en-IE" dirty="0" err="1">
                <a:solidFill>
                  <a:schemeClr val="bg1"/>
                </a:solidFill>
              </a:rPr>
              <a:t>Anregung</a:t>
            </a:r>
            <a:r>
              <a:rPr lang="en-IE" dirty="0">
                <a:solidFill>
                  <a:schemeClr val="bg1"/>
                </a:solidFill>
              </a:rPr>
              <a:t> für Management und </a:t>
            </a:r>
            <a:r>
              <a:rPr lang="en-IE" dirty="0" err="1">
                <a:solidFill>
                  <a:schemeClr val="bg1"/>
                </a:solidFill>
              </a:rPr>
              <a:t>Unternehmenskultur</a:t>
            </a:r>
            <a:endParaRPr lang="en-US" dirty="0">
              <a:solidFill>
                <a:schemeClr val="bg1"/>
              </a:solidFill>
            </a:endParaRPr>
          </a:p>
        </p:txBody>
      </p:sp>
      <p:sp>
        <p:nvSpPr>
          <p:cNvPr id="6" name="Text Placeholder 5">
            <a:extLst>
              <a:ext uri="{FF2B5EF4-FFF2-40B4-BE49-F238E27FC236}">
                <a16:creationId xmlns:a16="http://schemas.microsoft.com/office/drawing/2014/main" id="{034BCEF5-29D2-674D-97F3-DE8DFD23311C}"/>
              </a:ext>
            </a:extLst>
          </p:cNvPr>
          <p:cNvSpPr>
            <a:spLocks noGrp="1"/>
          </p:cNvSpPr>
          <p:nvPr>
            <p:ph type="body" sz="quarter" idx="32"/>
          </p:nvPr>
        </p:nvSpPr>
        <p:spPr>
          <a:xfrm>
            <a:off x="2744153" y="1443014"/>
            <a:ext cx="3668218" cy="7247307"/>
          </a:xfrm>
        </p:spPr>
        <p:txBody>
          <a:bodyPr/>
          <a:lstStyle/>
          <a:p>
            <a:pPr marL="0" marR="0" lvl="0" indent="0" algn="l" defTabSz="583729" rtl="0" eaLnBrk="1" fontAlgn="auto" latinLnBrk="0" hangingPunct="1">
              <a:lnSpc>
                <a:spcPct val="100000"/>
              </a:lnSpc>
              <a:spcBef>
                <a:spcPts val="600"/>
              </a:spcBef>
              <a:spcAft>
                <a:spcPts val="600"/>
              </a:spcAft>
              <a:buClrTx/>
              <a:buSzTx/>
              <a:buFontTx/>
              <a:buNone/>
              <a:tabLst/>
              <a:defRPr/>
            </a:pPr>
            <a:r>
              <a:rPr lang="en-GB" sz="1400" b="1" i="0" u="none" strike="noStrike" cap="none" spc="0" baseline="0" dirty="0">
                <a:ln>
                  <a:noFill/>
                </a:ln>
                <a:solidFill>
                  <a:srgbClr val="027354"/>
                </a:solidFill>
                <a:effectLst/>
                <a:uFillTx/>
                <a:ea typeface="+mn-ea"/>
                <a:sym typeface="Helvetica Light"/>
                <a:hlinkClick r:id="rId2">
                  <a:extLst>
                    <a:ext uri="{A12FA001-AC4F-418D-AE19-62706E023703}">
                      <ahyp:hlinkClr xmlns:ahyp="http://schemas.microsoft.com/office/drawing/2018/hyperlinkcolor" val="tx"/>
                    </a:ext>
                  </a:extLst>
                </a:hlinkClick>
              </a:rPr>
              <a:t>BITIC </a:t>
            </a:r>
            <a:r>
              <a:rPr lang="de-DE" sz="1400" b="0" i="0" u="none" strike="noStrike" cap="none" spc="0" baseline="0" dirty="0">
                <a:ln>
                  <a:noFill/>
                </a:ln>
                <a:solidFill>
                  <a:schemeClr val="tx1"/>
                </a:solidFill>
                <a:effectLst/>
                <a:uFillTx/>
                <a:ea typeface="+mn-ea"/>
                <a:sym typeface="Helvetica Light"/>
              </a:rPr>
              <a:t>bietet Dienstleistungen im Bereich CSR für KMU an, um diese bei der Entwicklung, Verwaltung und Messung ihrer CSR- und Nachhaltigkeitsstrategien zu unterstützen. </a:t>
            </a:r>
          </a:p>
          <a:p>
            <a:pPr marL="0" marR="0" lvl="0" indent="0" algn="l" defTabSz="583729" rtl="0" eaLnBrk="1" fontAlgn="auto" latinLnBrk="0" hangingPunct="1">
              <a:lnSpc>
                <a:spcPct val="100000"/>
              </a:lnSpc>
              <a:spcBef>
                <a:spcPts val="600"/>
              </a:spcBef>
              <a:spcAft>
                <a:spcPts val="600"/>
              </a:spcAft>
              <a:buClrTx/>
              <a:buSzTx/>
              <a:buFontTx/>
              <a:buNone/>
              <a:tabLst/>
              <a:defRPr/>
            </a:pPr>
            <a:r>
              <a:rPr lang="en-IE" sz="1400" b="1" dirty="0">
                <a:solidFill>
                  <a:srgbClr val="027354"/>
                </a:solidFill>
                <a:ea typeface="+mn-ea"/>
                <a:sym typeface="Helvetica Light"/>
                <a:hlinkClick r:id="rId3">
                  <a:extLst>
                    <a:ext uri="{A12FA001-AC4F-418D-AE19-62706E023703}">
                      <ahyp:hlinkClr xmlns:ahyp="http://schemas.microsoft.com/office/drawing/2018/hyperlinkcolor" val="tx"/>
                    </a:ext>
                  </a:extLst>
                </a:hlinkClick>
              </a:rPr>
              <a:t>CIPD</a:t>
            </a:r>
            <a:r>
              <a:rPr lang="en-IE" sz="1400" b="1" dirty="0">
                <a:solidFill>
                  <a:srgbClr val="027354"/>
                </a:solidFill>
                <a:ea typeface="+mn-ea"/>
                <a:sym typeface="Helvetica Light"/>
              </a:rPr>
              <a:t> </a:t>
            </a:r>
            <a:r>
              <a:rPr lang="de-DE" sz="1400" dirty="0">
                <a:ea typeface="+mn-ea"/>
                <a:sym typeface="Helvetica Light"/>
              </a:rPr>
              <a:t>ist eine professionelle Organisation für Personal- und Kulturentwicklung. Sie ist eine eingetragene Wohltätigkeitsorganisation, die sich für bessere Arbeit und ein besseres Arbeitsleben sowohl für Arbeitgeber als auch für </a:t>
            </a:r>
            <a:r>
              <a:rPr lang="de-DE" sz="1400" dirty="0" err="1">
                <a:ea typeface="+mn-ea"/>
                <a:sym typeface="Helvetica Light"/>
              </a:rPr>
              <a:t>Arbeitnehmer:innen</a:t>
            </a:r>
            <a:r>
              <a:rPr lang="de-DE" sz="1400" dirty="0">
                <a:ea typeface="+mn-ea"/>
                <a:sym typeface="Helvetica Light"/>
              </a:rPr>
              <a:t> einsetzt. </a:t>
            </a:r>
            <a:endParaRPr lang="en-GB" sz="1400" dirty="0">
              <a:ea typeface="+mn-ea"/>
              <a:sym typeface="Helvetica Light"/>
            </a:endParaRPr>
          </a:p>
          <a:p>
            <a:pPr marL="0" indent="0">
              <a:spcBef>
                <a:spcPts val="600"/>
              </a:spcBef>
              <a:spcAft>
                <a:spcPts val="600"/>
              </a:spcAft>
              <a:buFont typeface="+mj-lt"/>
              <a:buNone/>
            </a:pPr>
            <a:r>
              <a:rPr lang="en-US" sz="1400" b="1" dirty="0">
                <a:solidFill>
                  <a:srgbClr val="027354"/>
                </a:solidFill>
                <a:effectLst/>
                <a:ea typeface="Calibri" panose="020F0502020204030204" pitchFamily="34" charset="0"/>
                <a:hlinkClick r:id="rId4">
                  <a:extLst>
                    <a:ext uri="{A12FA001-AC4F-418D-AE19-62706E023703}">
                      <ahyp:hlinkClr xmlns:ahyp="http://schemas.microsoft.com/office/drawing/2018/hyperlinkcolor" val="tx"/>
                    </a:ext>
                  </a:extLst>
                </a:hlinkClick>
              </a:rPr>
              <a:t>Der 30% Club Ireland </a:t>
            </a:r>
            <a:r>
              <a:rPr lang="en-US" sz="1400" dirty="0">
                <a:effectLst/>
                <a:ea typeface="Calibri" panose="020F0502020204030204" pitchFamily="34" charset="0"/>
              </a:rPr>
              <a:t>h</a:t>
            </a:r>
            <a:r>
              <a:rPr lang="de-DE" sz="1400" dirty="0">
                <a:effectLst/>
                <a:ea typeface="Calibri" panose="020F0502020204030204" pitchFamily="34" charset="0"/>
              </a:rPr>
              <a:t>at sich zum Ziel gesetzt, ein besseres Gleichgewicht zwischen den Geschlechtern auf allen Ebenen in führenden irischen Unternehmen zu erreichen. </a:t>
            </a:r>
            <a:endParaRPr lang="en-US" sz="1400" dirty="0">
              <a:effectLst/>
              <a:ea typeface="Calibri" panose="020F0502020204030204" pitchFamily="34" charset="0"/>
            </a:endParaRPr>
          </a:p>
          <a:p>
            <a:pPr marL="0" indent="0">
              <a:spcBef>
                <a:spcPts val="600"/>
              </a:spcBef>
              <a:spcAft>
                <a:spcPts val="600"/>
              </a:spcAft>
              <a:buFont typeface="+mj-lt"/>
              <a:buNone/>
            </a:pPr>
            <a:r>
              <a:rPr lang="en-US" sz="1400" dirty="0">
                <a:ea typeface="Calibri" panose="020F0502020204030204" pitchFamily="34" charset="0"/>
              </a:rPr>
              <a:t>Das Program </a:t>
            </a:r>
            <a:r>
              <a:rPr lang="en-US" sz="1400" dirty="0">
                <a:effectLst/>
                <a:ea typeface="Calibri" panose="020F0502020204030204" pitchFamily="34" charset="0"/>
              </a:rPr>
              <a:t>‘Excellence Through People’ der</a:t>
            </a:r>
            <a:r>
              <a:rPr lang="en-GB" sz="1400" b="1" dirty="0">
                <a:solidFill>
                  <a:srgbClr val="027354"/>
                </a:solidFill>
                <a:ea typeface="Calibri" panose="020F0502020204030204" pitchFamily="34" charset="0"/>
                <a:hlinkClick r:id="rId5">
                  <a:extLst>
                    <a:ext uri="{A12FA001-AC4F-418D-AE19-62706E023703}">
                      <ahyp:hlinkClr xmlns:ahyp="http://schemas.microsoft.com/office/drawing/2018/hyperlinkcolor" val="tx"/>
                    </a:ext>
                  </a:extLst>
                </a:hlinkClick>
              </a:rPr>
              <a:t> National Standards Authority of Ireland’s (NSAI)</a:t>
            </a:r>
            <a:r>
              <a:rPr lang="en-GB" sz="1400" b="1" dirty="0">
                <a:solidFill>
                  <a:srgbClr val="027354"/>
                </a:solidFill>
                <a:ea typeface="Calibri" panose="020F0502020204030204" pitchFamily="34" charset="0"/>
              </a:rPr>
              <a:t> </a:t>
            </a:r>
            <a:r>
              <a:rPr lang="de-DE" sz="1400" dirty="0">
                <a:effectLst/>
                <a:ea typeface="Calibri" panose="020F0502020204030204" pitchFamily="34" charset="0"/>
              </a:rPr>
              <a:t>bietet ein Modell zur Unternehmens-verbesserung, mit dem Organisationen ihre Leistung steigern und Strategien durch die Verwaltung und Entwicklung ihrer </a:t>
            </a:r>
            <a:r>
              <a:rPr lang="de-DE" sz="1400" dirty="0" err="1">
                <a:effectLst/>
                <a:ea typeface="Calibri" panose="020F0502020204030204" pitchFamily="34" charset="0"/>
              </a:rPr>
              <a:t>Mitarbeiter:innen</a:t>
            </a:r>
            <a:r>
              <a:rPr lang="de-DE" sz="1400" dirty="0">
                <a:effectLst/>
                <a:ea typeface="Calibri" panose="020F0502020204030204" pitchFamily="34" charset="0"/>
              </a:rPr>
              <a:t> umsetzen können. </a:t>
            </a:r>
            <a:endParaRPr lang="en-US" sz="1400" dirty="0">
              <a:effectLst/>
              <a:ea typeface="Calibri" panose="020F0502020204030204" pitchFamily="34" charset="0"/>
            </a:endParaRPr>
          </a:p>
          <a:p>
            <a:pPr marL="0" indent="0">
              <a:spcBef>
                <a:spcPts val="600"/>
              </a:spcBef>
              <a:spcAft>
                <a:spcPts val="600"/>
              </a:spcAft>
              <a:buFont typeface="+mj-lt"/>
              <a:buNone/>
            </a:pPr>
            <a:r>
              <a:rPr lang="en-US" sz="1400" b="1" dirty="0">
                <a:solidFill>
                  <a:srgbClr val="027354"/>
                </a:solidFill>
                <a:effectLst/>
                <a:ea typeface="Calibri" panose="020F0502020204030204" pitchFamily="34" charset="0"/>
                <a:hlinkClick r:id="rId6">
                  <a:extLst>
                    <a:ext uri="{A12FA001-AC4F-418D-AE19-62706E023703}">
                      <ahyp:hlinkClr xmlns:ahyp="http://schemas.microsoft.com/office/drawing/2018/hyperlinkcolor" val="tx"/>
                    </a:ext>
                  </a:extLst>
                </a:hlinkClick>
              </a:rPr>
              <a:t>Skills for Work </a:t>
            </a:r>
            <a:r>
              <a:rPr lang="de-DE" sz="1400" dirty="0">
                <a:effectLst/>
                <a:ea typeface="Calibri" panose="020F0502020204030204" pitchFamily="34" charset="0"/>
              </a:rPr>
              <a:t>ist ein nationales Programm, das darauf abzielt, Schulungsmöglichkeiten </a:t>
            </a:r>
            <a:r>
              <a:rPr lang="de-DE" sz="1400" dirty="0" err="1">
                <a:effectLst/>
                <a:ea typeface="Calibri" panose="020F0502020204030204" pitchFamily="34" charset="0"/>
              </a:rPr>
              <a:t>anzu</a:t>
            </a:r>
            <a:r>
              <a:rPr lang="de-DE" sz="1400" dirty="0">
                <a:effectLst/>
                <a:ea typeface="Calibri" panose="020F0502020204030204" pitchFamily="34" charset="0"/>
              </a:rPr>
              <a:t>-bieten, die </a:t>
            </a:r>
            <a:r>
              <a:rPr lang="de-DE" sz="1400" dirty="0" err="1">
                <a:effectLst/>
                <a:ea typeface="Calibri" panose="020F0502020204030204" pitchFamily="34" charset="0"/>
              </a:rPr>
              <a:t>Arbeitnehmer:innen</a:t>
            </a:r>
            <a:r>
              <a:rPr lang="de-DE" sz="1400" dirty="0">
                <a:effectLst/>
                <a:ea typeface="Calibri" panose="020F0502020204030204" pitchFamily="34" charset="0"/>
              </a:rPr>
              <a:t> helfen, mit den grundlegenden Qualifikationsanforderungen des Arbeitsplatzes umzugehen. </a:t>
            </a:r>
          </a:p>
          <a:p>
            <a:pPr marL="0" indent="0">
              <a:spcBef>
                <a:spcPts val="600"/>
              </a:spcBef>
              <a:spcAft>
                <a:spcPts val="600"/>
              </a:spcAft>
              <a:buFont typeface="+mj-lt"/>
              <a:buNone/>
            </a:pPr>
            <a:r>
              <a:rPr lang="de-DE" sz="1400" dirty="0">
                <a:effectLst/>
                <a:ea typeface="Calibri" panose="020F0502020204030204" pitchFamily="34" charset="0"/>
              </a:rPr>
              <a:t>Das </a:t>
            </a:r>
            <a:r>
              <a:rPr lang="en-US" sz="1400" b="1" dirty="0">
                <a:solidFill>
                  <a:srgbClr val="027354"/>
                </a:solidFill>
                <a:effectLst/>
                <a:ea typeface="Calibri" panose="020F0502020204030204" pitchFamily="34" charset="0"/>
                <a:hlinkClick r:id="rId7">
                  <a:extLst>
                    <a:ext uri="{A12FA001-AC4F-418D-AE19-62706E023703}">
                      <ahyp:hlinkClr xmlns:ahyp="http://schemas.microsoft.com/office/drawing/2018/hyperlinkcolor" val="tx"/>
                    </a:ext>
                  </a:extLst>
                </a:hlinkClick>
              </a:rPr>
              <a:t>EPIC Program </a:t>
            </a:r>
            <a:r>
              <a:rPr lang="en-US" sz="1400" dirty="0">
                <a:ea typeface="Calibri" panose="020F0502020204030204" pitchFamily="34" charset="0"/>
              </a:rPr>
              <a:t>un</a:t>
            </a:r>
            <a:r>
              <a:rPr lang="en-US" sz="1400" dirty="0">
                <a:effectLst/>
                <a:ea typeface="Calibri" panose="020F0502020204030204" pitchFamily="34" charset="0"/>
              </a:rPr>
              <a:t>d Ready for Work, z</a:t>
            </a:r>
            <a:r>
              <a:rPr lang="de-DE" sz="1400" dirty="0" err="1">
                <a:effectLst/>
                <a:ea typeface="Calibri" panose="020F0502020204030204" pitchFamily="34" charset="0"/>
              </a:rPr>
              <a:t>wei</a:t>
            </a:r>
            <a:r>
              <a:rPr lang="de-DE" sz="1400" dirty="0">
                <a:effectLst/>
                <a:ea typeface="Calibri" panose="020F0502020204030204" pitchFamily="34" charset="0"/>
              </a:rPr>
              <a:t> Initiativen von BITCI Business Action on </a:t>
            </a:r>
            <a:r>
              <a:rPr lang="de-DE" sz="1400" dirty="0" err="1">
                <a:effectLst/>
                <a:ea typeface="Calibri" panose="020F0502020204030204" pitchFamily="34" charset="0"/>
              </a:rPr>
              <a:t>Employment</a:t>
            </a:r>
            <a:r>
              <a:rPr lang="de-DE" sz="1400" dirty="0">
                <a:effectLst/>
                <a:ea typeface="Calibri" panose="020F0502020204030204" pitchFamily="34" charset="0"/>
              </a:rPr>
              <a:t> zur Förderung von Vielfalt und Integration am Arbeitsplatz, arbeiten mit </a:t>
            </a:r>
            <a:r>
              <a:rPr lang="de-DE" sz="1400" dirty="0" err="1">
                <a:effectLst/>
                <a:ea typeface="Calibri" panose="020F0502020204030204" pitchFamily="34" charset="0"/>
              </a:rPr>
              <a:t>Zuwanderer:innen</a:t>
            </a:r>
            <a:r>
              <a:rPr lang="de-DE" sz="1400" dirty="0">
                <a:effectLst/>
                <a:ea typeface="Calibri" panose="020F0502020204030204" pitchFamily="34" charset="0"/>
              </a:rPr>
              <a:t> und Menschen mit hohen Beschäftigungsbarrieren zusammen, um ihnen bei der Arbeitssuche und beim Zugang zu Aus- und Weiterbildung zu helfen. </a:t>
            </a:r>
          </a:p>
          <a:p>
            <a:pPr marL="0" indent="0" algn="l" hangingPunct="1">
              <a:spcBef>
                <a:spcPts val="600"/>
              </a:spcBef>
              <a:spcAft>
                <a:spcPts val="600"/>
              </a:spcAft>
              <a:buClrTx/>
              <a:buFont typeface="Arial" panose="020B0604020202020204" pitchFamily="34" charset="0"/>
              <a:buNone/>
              <a:defRPr/>
            </a:pPr>
            <a:r>
              <a:rPr lang="en-IE" sz="1400" dirty="0"/>
              <a:t>. </a:t>
            </a:r>
          </a:p>
        </p:txBody>
      </p:sp>
      <p:sp>
        <p:nvSpPr>
          <p:cNvPr id="9" name="Text Placeholder 8">
            <a:extLst>
              <a:ext uri="{FF2B5EF4-FFF2-40B4-BE49-F238E27FC236}">
                <a16:creationId xmlns:a16="http://schemas.microsoft.com/office/drawing/2014/main" id="{2EE47056-23A6-4342-AEFA-0EAF48730B2E}"/>
              </a:ext>
            </a:extLst>
          </p:cNvPr>
          <p:cNvSpPr>
            <a:spLocks noGrp="1"/>
          </p:cNvSpPr>
          <p:nvPr>
            <p:ph type="body" sz="quarter" idx="59"/>
          </p:nvPr>
        </p:nvSpPr>
        <p:spPr>
          <a:xfrm>
            <a:off x="-16020" y="1840555"/>
            <a:ext cx="2421108" cy="1632228"/>
          </a:xfrm>
          <a:prstGeom prst="rect">
            <a:avLst/>
          </a:prstGeom>
        </p:spPr>
        <p:txBody>
          <a:bodyPr/>
          <a:lstStyle/>
          <a:p>
            <a:pPr fontAlgn="base"/>
            <a:r>
              <a:rPr lang="de-DE" sz="1600" b="0" dirty="0">
                <a:effectLst/>
                <a:latin typeface="Calibri" panose="020F0502020204030204" pitchFamily="34" charset="0"/>
                <a:cs typeface="Calibri" panose="020F0502020204030204" pitchFamily="34" charset="0"/>
              </a:rPr>
              <a:t>CSR kann für die </a:t>
            </a:r>
            <a:r>
              <a:rPr lang="de-DE" sz="1600" b="0" dirty="0" err="1">
                <a:effectLst/>
                <a:latin typeface="Calibri" panose="020F0502020204030204" pitchFamily="34" charset="0"/>
                <a:cs typeface="Calibri" panose="020F0502020204030204" pitchFamily="34" charset="0"/>
              </a:rPr>
              <a:t>Mitarbeiter:innen</a:t>
            </a:r>
            <a:r>
              <a:rPr lang="de-DE" sz="1600" b="0" dirty="0">
                <a:effectLst/>
                <a:latin typeface="Calibri" panose="020F0502020204030204" pitchFamily="34" charset="0"/>
                <a:cs typeface="Calibri" panose="020F0502020204030204" pitchFamily="34" charset="0"/>
              </a:rPr>
              <a:t> sehr schwer nachvollziehbar sein, wenn wir sie im Arbeitsalltag nicht greifbar machen</a:t>
            </a:r>
            <a:endParaRPr lang="en-GB" sz="1600" b="0" dirty="0">
              <a:effectLst/>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EA123343-7AE3-AD4C-85B3-618060C4DC6A}"/>
              </a:ext>
            </a:extLst>
          </p:cNvPr>
          <p:cNvSpPr>
            <a:spLocks noGrp="1"/>
          </p:cNvSpPr>
          <p:nvPr>
            <p:ph type="body" sz="quarter" idx="60"/>
          </p:nvPr>
        </p:nvSpPr>
        <p:spPr>
          <a:prstGeom prst="rect">
            <a:avLst/>
          </a:prstGeom>
        </p:spPr>
        <p:txBody>
          <a:bodyPr/>
          <a:lstStyle/>
          <a:p>
            <a:r>
              <a:rPr lang="en-US" dirty="0"/>
              <a:t>“</a:t>
            </a:r>
          </a:p>
        </p:txBody>
      </p:sp>
      <p:grpSp>
        <p:nvGrpSpPr>
          <p:cNvPr id="40" name="Group 39">
            <a:extLst>
              <a:ext uri="{FF2B5EF4-FFF2-40B4-BE49-F238E27FC236}">
                <a16:creationId xmlns:a16="http://schemas.microsoft.com/office/drawing/2014/main" id="{A7AEEC10-6C23-824A-8387-EF02CEDA0617}"/>
              </a:ext>
            </a:extLst>
          </p:cNvPr>
          <p:cNvGrpSpPr/>
          <p:nvPr/>
        </p:nvGrpSpPr>
        <p:grpSpPr>
          <a:xfrm>
            <a:off x="2933325" y="907960"/>
            <a:ext cx="3924675" cy="376406"/>
            <a:chOff x="2933325" y="907960"/>
            <a:chExt cx="3924675" cy="376406"/>
          </a:xfrm>
        </p:grpSpPr>
        <p:cxnSp>
          <p:nvCxnSpPr>
            <p:cNvPr id="14" name="Straight Connector 13">
              <a:extLst>
                <a:ext uri="{FF2B5EF4-FFF2-40B4-BE49-F238E27FC236}">
                  <a16:creationId xmlns:a16="http://schemas.microsoft.com/office/drawing/2014/main" id="{98332D8B-F763-7A4F-9C21-85DDB27FA451}"/>
                </a:ext>
              </a:extLst>
            </p:cNvPr>
            <p:cNvCxnSpPr>
              <a:cxnSpLocks/>
            </p:cNvCxnSpPr>
            <p:nvPr/>
          </p:nvCxnSpPr>
          <p:spPr>
            <a:xfrm flipH="1">
              <a:off x="3411221" y="1104588"/>
              <a:ext cx="3446779" cy="0"/>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A4E2DB0F-FEB7-E04F-AA61-3B4A12A128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33325" y="907960"/>
              <a:ext cx="376406" cy="376406"/>
            </a:xfrm>
            <a:prstGeom prst="rect">
              <a:avLst/>
            </a:prstGeom>
          </p:spPr>
        </p:pic>
      </p:grpSp>
      <p:pic>
        <p:nvPicPr>
          <p:cNvPr id="17" name="Picture Placeholder 16" descr="A person walking on a wooden bridge&#10;&#10;Description automatically generated with medium confidence">
            <a:extLst>
              <a:ext uri="{FF2B5EF4-FFF2-40B4-BE49-F238E27FC236}">
                <a16:creationId xmlns:a16="http://schemas.microsoft.com/office/drawing/2014/main" id="{4E28A9D1-C49A-4C98-8845-1E23350BF8DB}"/>
              </a:ext>
            </a:extLst>
          </p:cNvPr>
          <p:cNvPicPr>
            <a:picLocks noGrp="1" noChangeAspect="1"/>
          </p:cNvPicPr>
          <p:nvPr>
            <p:ph type="pic" sz="quarter" idx="56"/>
          </p:nvPr>
        </p:nvPicPr>
        <p:blipFill>
          <a:blip r:embed="rId10" cstate="print">
            <a:extLst>
              <a:ext uri="{28A0092B-C50C-407E-A947-70E740481C1C}">
                <a14:useLocalDpi xmlns:a14="http://schemas.microsoft.com/office/drawing/2010/main" val="0"/>
              </a:ext>
            </a:extLst>
          </a:blip>
          <a:srcRect l="17502" r="17502"/>
          <a:stretch>
            <a:fillRect/>
          </a:stretch>
        </p:blipFill>
        <p:spPr/>
      </p:pic>
      <p:pic>
        <p:nvPicPr>
          <p:cNvPr id="11" name="Picture 2" descr="Irish Flag Very Small Reflective Decal Sticker Ireland | eBay">
            <a:extLst>
              <a:ext uri="{FF2B5EF4-FFF2-40B4-BE49-F238E27FC236}">
                <a16:creationId xmlns:a16="http://schemas.microsoft.com/office/drawing/2014/main" id="{7E5A713B-5609-420F-A3A2-A9FBB20575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869" y="18514"/>
            <a:ext cx="1419330" cy="88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52104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White">
  <a:themeElements>
    <a:clrScheme name="White">
      <a:dk1>
        <a:srgbClr val="15131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Words>
  <Application>Microsoft Office PowerPoint</Application>
  <PresentationFormat>A4-Papier (210 x 297 mm)</PresentationFormat>
  <Paragraphs>40</Paragraphs>
  <Slides>3</Slides>
  <Notes>1</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vt:i4>
      </vt:variant>
    </vt:vector>
  </HeadingPairs>
  <TitlesOfParts>
    <vt:vector size="14" baseType="lpstr">
      <vt:lpstr>Arial</vt:lpstr>
      <vt:lpstr>Calibri</vt:lpstr>
      <vt:lpstr>FontAwesome</vt:lpstr>
      <vt:lpstr>Gotham Book</vt:lpstr>
      <vt:lpstr>Gotham Medium</vt:lpstr>
      <vt:lpstr>Helvetica 63 Medium Extended</vt:lpstr>
      <vt:lpstr>Montserrat</vt:lpstr>
      <vt:lpstr>Montserrat Bold</vt:lpstr>
      <vt:lpstr>Montserrat Light</vt:lpstr>
      <vt:lpstr>Times</vt:lpstr>
      <vt:lpstr>White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Laura Magan</dc:creator>
  <cp:lastModifiedBy>Julia Grey</cp:lastModifiedBy>
  <cp:revision>334</cp:revision>
  <dcterms:modified xsi:type="dcterms:W3CDTF">2023-07-11T13:48:12Z</dcterms:modified>
</cp:coreProperties>
</file>